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01" r:id="rId2"/>
    <p:sldId id="277" r:id="rId3"/>
    <p:sldId id="302" r:id="rId4"/>
    <p:sldId id="303" r:id="rId5"/>
    <p:sldId id="283" r:id="rId6"/>
    <p:sldId id="284" r:id="rId7"/>
    <p:sldId id="285" r:id="rId8"/>
    <p:sldId id="286" r:id="rId9"/>
    <p:sldId id="287" r:id="rId10"/>
    <p:sldId id="288" r:id="rId11"/>
    <p:sldId id="273" r:id="rId12"/>
    <p:sldId id="278" r:id="rId13"/>
    <p:sldId id="279" r:id="rId14"/>
    <p:sldId id="280" r:id="rId15"/>
    <p:sldId id="289" r:id="rId16"/>
    <p:sldId id="291" r:id="rId17"/>
    <p:sldId id="314" r:id="rId18"/>
    <p:sldId id="290" r:id="rId19"/>
    <p:sldId id="293" r:id="rId20"/>
    <p:sldId id="295" r:id="rId21"/>
    <p:sldId id="296" r:id="rId22"/>
    <p:sldId id="299" r:id="rId23"/>
    <p:sldId id="297" r:id="rId24"/>
    <p:sldId id="298" r:id="rId25"/>
    <p:sldId id="294" r:id="rId26"/>
    <p:sldId id="292" r:id="rId27"/>
    <p:sldId id="300" r:id="rId28"/>
  </p:sldIdLst>
  <p:sldSz cx="9144000" cy="5143500" type="screen16x9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407"/>
    <a:srgbClr val="1D708A"/>
    <a:srgbClr val="2DA4C6"/>
    <a:srgbClr val="BFE2EB"/>
    <a:srgbClr val="CE0918"/>
    <a:srgbClr val="FEF3E6"/>
    <a:srgbClr val="FCD7AA"/>
    <a:srgbClr val="77B69C"/>
    <a:srgbClr val="E1ECEE"/>
    <a:srgbClr val="C5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5" autoAdjust="0"/>
    <p:restoredTop sz="95660" autoAdjust="0"/>
  </p:normalViewPr>
  <p:slideViewPr>
    <p:cSldViewPr>
      <p:cViewPr varScale="1">
        <p:scale>
          <a:sx n="109" d="100"/>
          <a:sy n="109" d="100"/>
        </p:scale>
        <p:origin x="715" y="82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chris\Documents\Enseignement\Etudes%20Sante\2023-2024\Enquete_cours_comptes\Donnees_etudiants_upvd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chris\Documents\Enseignement\Etudes%20Sante\2023-2024\Enquete_cours_comptes\Donnees_etudiants_upvd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https://d.docs.live.net/e2e3f6905bfdab43/Desktop/etudiants_21-22_66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https://d.docs.live.net/e2e3f6905bfdab43/Desktop/etudiants_21-22_6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/>
              <a:t>MOYENNE Toutes L.AS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5757554115259422E-2"/>
          <c:y val="0.25183519739254945"/>
          <c:w val="0.80848489176948124"/>
          <c:h val="0.68478647034248297"/>
        </c:manualLayout>
      </c:layout>
      <c:pie3DChart>
        <c:varyColors val="1"/>
        <c:ser>
          <c:idx val="0"/>
          <c:order val="0"/>
          <c:tx>
            <c:strRef>
              <c:f>'profils LAS1'!$C$2</c:f>
              <c:strCache>
                <c:ptCount val="1"/>
                <c:pt idx="0">
                  <c:v>Toutes L.AS</c:v>
                </c:pt>
              </c:strCache>
            </c:strRef>
          </c:tx>
          <c:dPt>
            <c:idx val="0"/>
            <c:bubble3D val="0"/>
            <c:spPr>
              <a:solidFill>
                <a:srgbClr val="1D718A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9E2F-4B4B-8659-1CC34A58E671}"/>
              </c:ext>
            </c:extLst>
          </c:dPt>
          <c:dPt>
            <c:idx val="1"/>
            <c:bubble3D val="0"/>
            <c:spPr>
              <a:solidFill>
                <a:srgbClr val="2798BB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9E2F-4B4B-8659-1CC34A58E671}"/>
              </c:ext>
            </c:extLst>
          </c:dPt>
          <c:dPt>
            <c:idx val="2"/>
            <c:bubble3D val="0"/>
            <c:spPr>
              <a:solidFill>
                <a:srgbClr val="93CDDD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9E2F-4B4B-8659-1CC34A58E671}"/>
              </c:ext>
            </c:extLst>
          </c:dPt>
          <c:dPt>
            <c:idx val="3"/>
            <c:bubble3D val="0"/>
            <c:spPr>
              <a:solidFill>
                <a:sysClr val="windowText" lastClr="000000">
                  <a:lumMod val="50000"/>
                  <a:lumOff val="50000"/>
                </a:sys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9E2F-4B4B-8659-1CC34A58E671}"/>
              </c:ext>
            </c:extLst>
          </c:dPt>
          <c:dPt>
            <c:idx val="4"/>
            <c:bubble3D val="0"/>
            <c:spPr>
              <a:solidFill>
                <a:srgbClr val="EF8407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9E2F-4B4B-8659-1CC34A58E671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rgbClr val="1D718A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9E2F-4B4B-8659-1CC34A58E671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rgbClr val="2798BB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9E2F-4B4B-8659-1CC34A58E671}"/>
                </c:ext>
              </c:extLst>
            </c:dLbl>
            <c:dLbl>
              <c:idx val="2"/>
              <c:layout>
                <c:manualLayout>
                  <c:x val="0"/>
                  <c:y val="-3.645200486026731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rgbClr val="93CDDD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E2F-4B4B-8659-1CC34A58E671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9E2F-4B4B-8659-1CC34A58E671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rgbClr val="EF8407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9E2F-4B4B-8659-1CC34A58E6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'profils LAS1'!$B$3:$B$7</c:f>
              <c:strCache>
                <c:ptCount val="5"/>
                <c:pt idx="0">
                  <c:v>TB</c:v>
                </c:pt>
                <c:pt idx="1">
                  <c:v>B</c:v>
                </c:pt>
                <c:pt idx="2">
                  <c:v>AB</c:v>
                </c:pt>
                <c:pt idx="3">
                  <c:v>SM</c:v>
                </c:pt>
                <c:pt idx="4">
                  <c:v>Autre</c:v>
                </c:pt>
              </c:strCache>
            </c:strRef>
          </c:cat>
          <c:val>
            <c:numRef>
              <c:f>'profils LAS1'!$C$3:$C$7</c:f>
              <c:numCache>
                <c:formatCode>General</c:formatCode>
                <c:ptCount val="5"/>
                <c:pt idx="0">
                  <c:v>17</c:v>
                </c:pt>
                <c:pt idx="1">
                  <c:v>66</c:v>
                </c:pt>
                <c:pt idx="2">
                  <c:v>81</c:v>
                </c:pt>
                <c:pt idx="3">
                  <c:v>53</c:v>
                </c:pt>
                <c:pt idx="4">
                  <c:v>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E2F-4B4B-8659-1CC34A58E671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L.AS SV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5757554115259422E-2"/>
          <c:y val="0.25183519739254945"/>
          <c:w val="0.80848489176948124"/>
          <c:h val="0.68478647034248297"/>
        </c:manualLayout>
      </c:layout>
      <c:pie3DChart>
        <c:varyColors val="1"/>
        <c:ser>
          <c:idx val="0"/>
          <c:order val="0"/>
          <c:tx>
            <c:strRef>
              <c:f>'profils LAS1'!$D$2</c:f>
              <c:strCache>
                <c:ptCount val="1"/>
                <c:pt idx="0">
                  <c:v>L.AS Sciences de la Vie</c:v>
                </c:pt>
              </c:strCache>
            </c:strRef>
          </c:tx>
          <c:dPt>
            <c:idx val="0"/>
            <c:bubble3D val="0"/>
            <c:spPr>
              <a:solidFill>
                <a:srgbClr val="1D718A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03D9-4179-9745-FE272505931B}"/>
              </c:ext>
            </c:extLst>
          </c:dPt>
          <c:dPt>
            <c:idx val="1"/>
            <c:bubble3D val="0"/>
            <c:spPr>
              <a:solidFill>
                <a:srgbClr val="2798BB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03D9-4179-9745-FE272505931B}"/>
              </c:ext>
            </c:extLst>
          </c:dPt>
          <c:dPt>
            <c:idx val="2"/>
            <c:bubble3D val="0"/>
            <c:spPr>
              <a:solidFill>
                <a:srgbClr val="93CDDD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03D9-4179-9745-FE272505931B}"/>
              </c:ext>
            </c:extLst>
          </c:dPt>
          <c:dPt>
            <c:idx val="3"/>
            <c:bubble3D val="0"/>
            <c:spPr>
              <a:solidFill>
                <a:sysClr val="windowText" lastClr="000000">
                  <a:lumMod val="50000"/>
                  <a:lumOff val="50000"/>
                </a:sys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03D9-4179-9745-FE272505931B}"/>
              </c:ext>
            </c:extLst>
          </c:dPt>
          <c:dPt>
            <c:idx val="4"/>
            <c:bubble3D val="0"/>
            <c:spPr>
              <a:solidFill>
                <a:srgbClr val="EF8407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03D9-4179-9745-FE272505931B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rgbClr val="1D718A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03D9-4179-9745-FE272505931B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rgbClr val="2798BB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03D9-4179-9745-FE272505931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rgbClr val="93CDDD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03D9-4179-9745-FE272505931B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03D9-4179-9745-FE272505931B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rgbClr val="EF8407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03D9-4179-9745-FE27250593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'profils LAS1'!$B$3:$B$7</c:f>
              <c:strCache>
                <c:ptCount val="5"/>
                <c:pt idx="0">
                  <c:v>TB</c:v>
                </c:pt>
                <c:pt idx="1">
                  <c:v>B</c:v>
                </c:pt>
                <c:pt idx="2">
                  <c:v>AB</c:v>
                </c:pt>
                <c:pt idx="3">
                  <c:v>SM</c:v>
                </c:pt>
                <c:pt idx="4">
                  <c:v>Autre</c:v>
                </c:pt>
              </c:strCache>
            </c:strRef>
          </c:cat>
          <c:val>
            <c:numRef>
              <c:f>'profils LAS1'!$D$3:$D$7</c:f>
              <c:numCache>
                <c:formatCode>General</c:formatCode>
                <c:ptCount val="5"/>
                <c:pt idx="0">
                  <c:v>12</c:v>
                </c:pt>
                <c:pt idx="1">
                  <c:v>38</c:v>
                </c:pt>
                <c:pt idx="2">
                  <c:v>33</c:v>
                </c:pt>
                <c:pt idx="3">
                  <c:v>9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3D9-4179-9745-FE272505931B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1D708A"/>
                </a:solidFill>
                <a:effectLst/>
                <a:latin typeface="+mj-lt"/>
                <a:ea typeface="+mn-ea"/>
                <a:cs typeface="+mn-cs"/>
              </a:defRPr>
            </a:pPr>
            <a:r>
              <a:rPr lang="fr-FR" sz="1200" b="1">
                <a:solidFill>
                  <a:srgbClr val="1D708A"/>
                </a:solidFill>
                <a:effectLst/>
                <a:latin typeface="+mj-lt"/>
              </a:rPr>
              <a:t>Réussite des étudiants PASS 2021-2022 provenant du 66, en 2 ans</a:t>
            </a:r>
          </a:p>
        </c:rich>
      </c:tx>
      <c:layout>
        <c:manualLayout>
          <c:xMode val="edge"/>
          <c:yMode val="edge"/>
          <c:x val="0.1328016517595059"/>
          <c:y val="2.06969021789437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rgbClr val="1D708A"/>
              </a:solidFill>
              <a:effectLst/>
              <a:latin typeface="+mj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6.2934643209759417E-2"/>
          <c:y val="0.18969509388897077"/>
          <c:w val="0.64104433713423947"/>
          <c:h val="0.67110210515199675"/>
        </c:manualLayout>
      </c:layout>
      <c:barChart>
        <c:barDir val="col"/>
        <c:grouping val="percentStacked"/>
        <c:varyColors val="0"/>
        <c:ser>
          <c:idx val="12"/>
          <c:order val="0"/>
          <c:tx>
            <c:strRef>
              <c:f>'Bilan PASS'!$N$1</c:f>
              <c:strCache>
                <c:ptCount val="1"/>
                <c:pt idx="0">
                  <c:v>Médecine PASS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PASS'!$N$2:$N$6</c:f>
              <c:numCache>
                <c:formatCode>General</c:formatCode>
                <c:ptCount val="5"/>
                <c:pt idx="0">
                  <c:v>14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42-43F5-B94B-6BDE9032547C}"/>
            </c:ext>
          </c:extLst>
        </c:ser>
        <c:ser>
          <c:idx val="11"/>
          <c:order val="1"/>
          <c:tx>
            <c:strRef>
              <c:f>'Bilan PASS'!$M$1</c:f>
              <c:strCache>
                <c:ptCount val="1"/>
                <c:pt idx="0">
                  <c:v>Maïeutique PASS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PASS'!$M$2:$M$6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42-43F5-B94B-6BDE9032547C}"/>
            </c:ext>
          </c:extLst>
        </c:ser>
        <c:ser>
          <c:idx val="10"/>
          <c:order val="2"/>
          <c:tx>
            <c:strRef>
              <c:f>'Bilan PASS'!$L$1</c:f>
              <c:strCache>
                <c:ptCount val="1"/>
                <c:pt idx="0">
                  <c:v>Odonto PASS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PASS'!$L$2:$L$6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42-43F5-B94B-6BDE9032547C}"/>
            </c:ext>
          </c:extLst>
        </c:ser>
        <c:ser>
          <c:idx val="9"/>
          <c:order val="3"/>
          <c:tx>
            <c:strRef>
              <c:f>'Bilan PASS'!$K$1</c:f>
              <c:strCache>
                <c:ptCount val="1"/>
                <c:pt idx="0">
                  <c:v>Pharma PASS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PASS'!$K$2:$K$6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42-43F5-B94B-6BDE9032547C}"/>
            </c:ext>
          </c:extLst>
        </c:ser>
        <c:ser>
          <c:idx val="8"/>
          <c:order val="4"/>
          <c:tx>
            <c:strRef>
              <c:f>'Bilan PASS'!$J$1</c:f>
              <c:strCache>
                <c:ptCount val="1"/>
                <c:pt idx="0">
                  <c:v>Kiné PASS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PASS'!$J$2:$J$6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42-43F5-B94B-6BDE9032547C}"/>
            </c:ext>
          </c:extLst>
        </c:ser>
        <c:ser>
          <c:idx val="7"/>
          <c:order val="5"/>
          <c:tx>
            <c:strRef>
              <c:f>'Bilan PASS'!$I$1</c:f>
              <c:strCache>
                <c:ptCount val="1"/>
                <c:pt idx="0">
                  <c:v>Médecine LAS2</c:v>
                </c:pt>
              </c:strCache>
            </c:strRef>
          </c:tx>
          <c:spPr>
            <a:pattFill prst="wdDnDiag">
              <a:fgClr>
                <a:srgbClr val="C00000"/>
              </a:fgClr>
              <a:bgClr>
                <a:srgbClr val="FFFFCC"/>
              </a:bgClr>
            </a:patt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PASS'!$I$2:$I$6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F42-43F5-B94B-6BDE9032547C}"/>
            </c:ext>
          </c:extLst>
        </c:ser>
        <c:ser>
          <c:idx val="6"/>
          <c:order val="6"/>
          <c:tx>
            <c:strRef>
              <c:f>'Bilan PASS'!$H$1</c:f>
              <c:strCache>
                <c:ptCount val="1"/>
                <c:pt idx="0">
                  <c:v>Maïeutique LAS2</c:v>
                </c:pt>
              </c:strCache>
            </c:strRef>
          </c:tx>
          <c:spPr>
            <a:pattFill prst="wdUpDiag">
              <a:fgClr>
                <a:schemeClr val="accent5"/>
              </a:fgClr>
              <a:bgClr>
                <a:srgbClr val="FFFFCC"/>
              </a:bgClr>
            </a:patt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PASS'!$H$2:$H$6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F42-43F5-B94B-6BDE9032547C}"/>
            </c:ext>
          </c:extLst>
        </c:ser>
        <c:ser>
          <c:idx val="5"/>
          <c:order val="7"/>
          <c:tx>
            <c:strRef>
              <c:f>'Bilan PASS'!$G$1</c:f>
              <c:strCache>
                <c:ptCount val="1"/>
                <c:pt idx="0">
                  <c:v>Odonto LAS2</c:v>
                </c:pt>
              </c:strCache>
            </c:strRef>
          </c:tx>
          <c:spPr>
            <a:pattFill prst="wdDnDiag">
              <a:fgClr>
                <a:schemeClr val="tx2">
                  <a:lumMod val="75000"/>
                  <a:lumOff val="25000"/>
                </a:schemeClr>
              </a:fgClr>
              <a:bgClr>
                <a:srgbClr val="FFFFCC"/>
              </a:bgClr>
            </a:patt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PASS'!$G$2:$G$6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F42-43F5-B94B-6BDE9032547C}"/>
            </c:ext>
          </c:extLst>
        </c:ser>
        <c:ser>
          <c:idx val="4"/>
          <c:order val="8"/>
          <c:tx>
            <c:strRef>
              <c:f>'Bilan PASS'!$F$1</c:f>
              <c:strCache>
                <c:ptCount val="1"/>
                <c:pt idx="0">
                  <c:v>Pharma LAS2</c:v>
                </c:pt>
              </c:strCache>
            </c:strRef>
          </c:tx>
          <c:spPr>
            <a:pattFill prst="wdUpDiag">
              <a:fgClr>
                <a:schemeClr val="accent1">
                  <a:lumMod val="60000"/>
                  <a:lumOff val="40000"/>
                </a:schemeClr>
              </a:fgClr>
              <a:bgClr>
                <a:srgbClr val="FFFFCC"/>
              </a:bgClr>
            </a:patt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PASS'!$F$2:$F$6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F42-43F5-B94B-6BDE9032547C}"/>
            </c:ext>
          </c:extLst>
        </c:ser>
        <c:ser>
          <c:idx val="3"/>
          <c:order val="9"/>
          <c:tx>
            <c:strRef>
              <c:f>'Bilan PASS'!$E$1</c:f>
              <c:strCache>
                <c:ptCount val="1"/>
                <c:pt idx="0">
                  <c:v>Kiné LAS2</c:v>
                </c:pt>
              </c:strCache>
            </c:strRef>
          </c:tx>
          <c:spPr>
            <a:pattFill prst="wdDnDiag">
              <a:fgClr>
                <a:schemeClr val="accent6"/>
              </a:fgClr>
              <a:bgClr>
                <a:srgbClr val="FFFFCC"/>
              </a:bgClr>
            </a:patt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F42-43F5-B94B-6BDE9032547C}"/>
            </c:ext>
          </c:extLst>
        </c:ser>
        <c:ser>
          <c:idx val="2"/>
          <c:order val="10"/>
          <c:tx>
            <c:strRef>
              <c:f>'Bilan PASS'!$D$1</c:f>
              <c:strCache>
                <c:ptCount val="1"/>
                <c:pt idx="0">
                  <c:v>LAS2 rien</c:v>
                </c:pt>
              </c:strCache>
            </c:strRef>
          </c:tx>
          <c:spPr>
            <a:solidFill>
              <a:srgbClr val="FFFFCC"/>
            </a:solid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PASS'!$D$2:$D$6</c:f>
              <c:numCache>
                <c:formatCode>General</c:formatCode>
                <c:ptCount val="5"/>
                <c:pt idx="0">
                  <c:v>2</c:v>
                </c:pt>
                <c:pt idx="1">
                  <c:v>4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F42-43F5-B94B-6BDE9032547C}"/>
            </c:ext>
          </c:extLst>
        </c:ser>
        <c:ser>
          <c:idx val="1"/>
          <c:order val="11"/>
          <c:tx>
            <c:strRef>
              <c:f>'Bilan PASS'!$C$1</c:f>
              <c:strCache>
                <c:ptCount val="1"/>
                <c:pt idx="0">
                  <c:v>Abandons après PASS</c:v>
                </c:pt>
              </c:strCache>
            </c:strRef>
          </c:tx>
          <c:spPr>
            <a:pattFill prst="pct3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PASS'!$C$2:$C$6</c:f>
              <c:numCache>
                <c:formatCode>General</c:formatCode>
                <c:ptCount val="5"/>
                <c:pt idx="0">
                  <c:v>10</c:v>
                </c:pt>
                <c:pt idx="1">
                  <c:v>5</c:v>
                </c:pt>
                <c:pt idx="2">
                  <c:v>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F42-43F5-B94B-6BDE9032547C}"/>
            </c:ext>
          </c:extLst>
        </c:ser>
        <c:ser>
          <c:idx val="0"/>
          <c:order val="12"/>
          <c:tx>
            <c:strRef>
              <c:f>'Bilan PASS'!$B$1</c:f>
              <c:strCache>
                <c:ptCount val="1"/>
                <c:pt idx="0">
                  <c:v>Ajournés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'Bilan PASS'!$A$2:$A$6</c:f>
              <c:strCache>
                <c:ptCount val="5"/>
                <c:pt idx="0">
                  <c:v>TB  (44)</c:v>
                </c:pt>
                <c:pt idx="1">
                  <c:v>B  (46)</c:v>
                </c:pt>
                <c:pt idx="2">
                  <c:v>AB  (45)</c:v>
                </c:pt>
                <c:pt idx="3">
                  <c:v>P  (12)</c:v>
                </c:pt>
                <c:pt idx="4">
                  <c:v>autres bacs  (4)</c:v>
                </c:pt>
              </c:strCache>
            </c:strRef>
          </c:cat>
          <c:val>
            <c:numRef>
              <c:f>'Bilan PASS'!$B$2:$B$6</c:f>
              <c:numCache>
                <c:formatCode>General</c:formatCode>
                <c:ptCount val="5"/>
                <c:pt idx="0">
                  <c:v>7</c:v>
                </c:pt>
                <c:pt idx="1">
                  <c:v>23</c:v>
                </c:pt>
                <c:pt idx="2">
                  <c:v>36</c:v>
                </c:pt>
                <c:pt idx="3">
                  <c:v>12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F42-43F5-B94B-6BDE903254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646288143"/>
        <c:axId val="615390015"/>
      </c:barChart>
      <c:catAx>
        <c:axId val="64628814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fr-FR" sz="800" b="1" dirty="0">
                    <a:latin typeface="+mj-lt"/>
                  </a:rPr>
                  <a:t>Mention au Bac NBGE</a:t>
                </a:r>
                <a:r>
                  <a:rPr lang="fr-FR" sz="800" b="1" baseline="0" dirty="0">
                    <a:latin typeface="+mj-lt"/>
                  </a:rPr>
                  <a:t> (et effectif)</a:t>
                </a:r>
                <a:endParaRPr lang="fr-FR" sz="800" b="1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.21738841307580448"/>
              <c:y val="0.93781412030669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15390015"/>
        <c:crosses val="autoZero"/>
        <c:auto val="1"/>
        <c:lblAlgn val="ctr"/>
        <c:lblOffset val="100"/>
        <c:noMultiLvlLbl val="0"/>
      </c:catAx>
      <c:valAx>
        <c:axId val="615390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462881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448106558174253"/>
          <c:y val="0.18704719415193544"/>
          <c:w val="0.25302703443782643"/>
          <c:h val="0.68218488884948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1D708A"/>
                </a:solidFill>
                <a:latin typeface="+mj-lt"/>
                <a:ea typeface="+mn-ea"/>
                <a:cs typeface="+mn-cs"/>
              </a:defRPr>
            </a:pPr>
            <a:r>
              <a:rPr lang="fr-FR" sz="1200" b="1">
                <a:solidFill>
                  <a:srgbClr val="1D708A"/>
                </a:solidFill>
                <a:latin typeface="+mj-lt"/>
              </a:rPr>
              <a:t>Réussite des étudiants LAS1 Darwin 2021-2022, en 2 ans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rgbClr val="1D708A"/>
              </a:solidFill>
              <a:latin typeface="+mj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6.2934643209759417E-2"/>
          <c:y val="0.18899237702128879"/>
          <c:w val="0.55762532269406118"/>
          <c:h val="0.67180482201967873"/>
        </c:manualLayout>
      </c:layout>
      <c:barChart>
        <c:barDir val="col"/>
        <c:grouping val="percentStacked"/>
        <c:varyColors val="0"/>
        <c:ser>
          <c:idx val="12"/>
          <c:order val="0"/>
          <c:tx>
            <c:strRef>
              <c:f>'Bilan LAS1'!$N$1</c:f>
              <c:strCache>
                <c:ptCount val="1"/>
                <c:pt idx="0">
                  <c:v>Médecine LAS1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LAS1'!$N$2:$N$5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9A-4458-A3F6-69C7E485DCD7}"/>
            </c:ext>
          </c:extLst>
        </c:ser>
        <c:ser>
          <c:idx val="11"/>
          <c:order val="1"/>
          <c:tx>
            <c:strRef>
              <c:f>'Bilan LAS1'!$M$1</c:f>
              <c:strCache>
                <c:ptCount val="1"/>
                <c:pt idx="0">
                  <c:v>Maïeutique LAS1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LAS1'!$M$2:$M$5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9A-4458-A3F6-69C7E485DCD7}"/>
            </c:ext>
          </c:extLst>
        </c:ser>
        <c:ser>
          <c:idx val="10"/>
          <c:order val="2"/>
          <c:tx>
            <c:strRef>
              <c:f>'Bilan LAS1'!$L$1</c:f>
              <c:strCache>
                <c:ptCount val="1"/>
                <c:pt idx="0">
                  <c:v>Odonto LAS1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LAS1'!$L$2:$L$5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B9A-4458-A3F6-69C7E485DCD7}"/>
            </c:ext>
          </c:extLst>
        </c:ser>
        <c:ser>
          <c:idx val="9"/>
          <c:order val="3"/>
          <c:tx>
            <c:strRef>
              <c:f>'Bilan LAS1'!$K$1</c:f>
              <c:strCache>
                <c:ptCount val="1"/>
                <c:pt idx="0">
                  <c:v>Pharma LAS1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LAS1'!$K$2:$K$5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B9A-4458-A3F6-69C7E485DCD7}"/>
            </c:ext>
          </c:extLst>
        </c:ser>
        <c:ser>
          <c:idx val="8"/>
          <c:order val="4"/>
          <c:tx>
            <c:strRef>
              <c:f>'Bilan LAS1'!$J$1</c:f>
              <c:strCache>
                <c:ptCount val="1"/>
                <c:pt idx="0">
                  <c:v>Kiné LAS1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LAS1'!$J$2:$J$5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9A-4458-A3F6-69C7E485DCD7}"/>
            </c:ext>
          </c:extLst>
        </c:ser>
        <c:ser>
          <c:idx val="7"/>
          <c:order val="5"/>
          <c:tx>
            <c:strRef>
              <c:f>'Bilan LAS1'!$I$1</c:f>
              <c:strCache>
                <c:ptCount val="1"/>
                <c:pt idx="0">
                  <c:v>Médecine LAS2</c:v>
                </c:pt>
              </c:strCache>
            </c:strRef>
          </c:tx>
          <c:spPr>
            <a:pattFill prst="wdDnDiag">
              <a:fgClr>
                <a:srgbClr val="C00000"/>
              </a:fgClr>
              <a:bgClr>
                <a:srgbClr val="FFFFCC"/>
              </a:bgClr>
            </a:patt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LAS1'!$I$2:$I$5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B9A-4458-A3F6-69C7E485DCD7}"/>
            </c:ext>
          </c:extLst>
        </c:ser>
        <c:ser>
          <c:idx val="6"/>
          <c:order val="6"/>
          <c:tx>
            <c:strRef>
              <c:f>'Bilan LAS1'!$H$1</c:f>
              <c:strCache>
                <c:ptCount val="1"/>
                <c:pt idx="0">
                  <c:v>Maïeutique LAS2</c:v>
                </c:pt>
              </c:strCache>
            </c:strRef>
          </c:tx>
          <c:spPr>
            <a:pattFill prst="wdUpDiag">
              <a:fgClr>
                <a:schemeClr val="accent5"/>
              </a:fgClr>
              <a:bgClr>
                <a:srgbClr val="FFFFCC"/>
              </a:bgClr>
            </a:patt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LAS1'!$H$2:$H$5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B9A-4458-A3F6-69C7E485DCD7}"/>
            </c:ext>
          </c:extLst>
        </c:ser>
        <c:ser>
          <c:idx val="5"/>
          <c:order val="7"/>
          <c:tx>
            <c:strRef>
              <c:f>'Bilan LAS1'!$G$1</c:f>
              <c:strCache>
                <c:ptCount val="1"/>
                <c:pt idx="0">
                  <c:v>Odonto LAS2</c:v>
                </c:pt>
              </c:strCache>
            </c:strRef>
          </c:tx>
          <c:spPr>
            <a:pattFill prst="wdDnDiag">
              <a:fgClr>
                <a:schemeClr val="tx2">
                  <a:lumMod val="75000"/>
                  <a:lumOff val="25000"/>
                </a:schemeClr>
              </a:fgClr>
              <a:bgClr>
                <a:srgbClr val="FFFFCC"/>
              </a:bgClr>
            </a:patt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LAS1'!$G$2:$G$5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B9A-4458-A3F6-69C7E485DCD7}"/>
            </c:ext>
          </c:extLst>
        </c:ser>
        <c:ser>
          <c:idx val="4"/>
          <c:order val="8"/>
          <c:tx>
            <c:strRef>
              <c:f>'Bilan LAS1'!$F$1</c:f>
              <c:strCache>
                <c:ptCount val="1"/>
                <c:pt idx="0">
                  <c:v>Pharma LAS2</c:v>
                </c:pt>
              </c:strCache>
            </c:strRef>
          </c:tx>
          <c:spPr>
            <a:pattFill prst="wdUpDiag">
              <a:fgClr>
                <a:schemeClr val="accent1">
                  <a:lumMod val="60000"/>
                  <a:lumOff val="40000"/>
                </a:schemeClr>
              </a:fgClr>
              <a:bgClr>
                <a:srgbClr val="FFFFCC"/>
              </a:bgClr>
            </a:patt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LAS1'!$F$2:$F$5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B9A-4458-A3F6-69C7E485DCD7}"/>
            </c:ext>
          </c:extLst>
        </c:ser>
        <c:ser>
          <c:idx val="3"/>
          <c:order val="9"/>
          <c:tx>
            <c:strRef>
              <c:f>'Bilan LAS1'!$E$1</c:f>
              <c:strCache>
                <c:ptCount val="1"/>
                <c:pt idx="0">
                  <c:v>Kiné LAS2</c:v>
                </c:pt>
              </c:strCache>
            </c:strRef>
          </c:tx>
          <c:spPr>
            <a:pattFill prst="wdDnDiag">
              <a:fgClr>
                <a:schemeClr val="accent6"/>
              </a:fgClr>
              <a:bgClr>
                <a:srgbClr val="FFFFCC"/>
              </a:bgClr>
            </a:patt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LAS1'!$E$2:$E$5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B9A-4458-A3F6-69C7E485DCD7}"/>
            </c:ext>
          </c:extLst>
        </c:ser>
        <c:ser>
          <c:idx val="2"/>
          <c:order val="10"/>
          <c:tx>
            <c:strRef>
              <c:f>'Bilan LAS1'!$D$1</c:f>
              <c:strCache>
                <c:ptCount val="1"/>
                <c:pt idx="0">
                  <c:v>LAS2 rien</c:v>
                </c:pt>
              </c:strCache>
            </c:strRef>
          </c:tx>
          <c:spPr>
            <a:solidFill>
              <a:srgbClr val="FFFFCC"/>
            </a:solid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LAS1'!$D$2:$D$5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B9A-4458-A3F6-69C7E485DCD7}"/>
            </c:ext>
          </c:extLst>
        </c:ser>
        <c:ser>
          <c:idx val="1"/>
          <c:order val="11"/>
          <c:tx>
            <c:strRef>
              <c:f>'Bilan LAS1'!$C$1</c:f>
              <c:strCache>
                <c:ptCount val="1"/>
                <c:pt idx="0">
                  <c:v>Abandon après LAS1</c:v>
                </c:pt>
              </c:strCache>
            </c:strRef>
          </c:tx>
          <c:spPr>
            <a:pattFill prst="pct3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LAS1'!$C$2:$C$5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B9A-4458-A3F6-69C7E485DCD7}"/>
            </c:ext>
          </c:extLst>
        </c:ser>
        <c:ser>
          <c:idx val="0"/>
          <c:order val="12"/>
          <c:tx>
            <c:strRef>
              <c:f>'Bilan LAS1'!$B$1</c:f>
              <c:strCache>
                <c:ptCount val="1"/>
                <c:pt idx="0">
                  <c:v>Ajournés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'Bilan LAS1'!$A$2:$A$5</c:f>
              <c:strCache>
                <c:ptCount val="4"/>
                <c:pt idx="0">
                  <c:v>TB  (4)</c:v>
                </c:pt>
                <c:pt idx="1">
                  <c:v>B  (8)</c:v>
                </c:pt>
                <c:pt idx="2">
                  <c:v>AB  (5)</c:v>
                </c:pt>
                <c:pt idx="3">
                  <c:v>P  (1)</c:v>
                </c:pt>
              </c:strCache>
            </c:strRef>
          </c:cat>
          <c:val>
            <c:numRef>
              <c:f>'Bilan LAS1'!$B$2:$B$5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B9A-4458-A3F6-69C7E485DC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646288143"/>
        <c:axId val="615390015"/>
      </c:barChart>
      <c:catAx>
        <c:axId val="64628814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fr-FR" sz="800" b="1" dirty="0">
                    <a:latin typeface="+mj-lt"/>
                  </a:rPr>
                  <a:t>Mention au Bac NBGE</a:t>
                </a:r>
                <a:r>
                  <a:rPr lang="fr-FR" sz="800" b="1" baseline="0" dirty="0">
                    <a:latin typeface="+mj-lt"/>
                  </a:rPr>
                  <a:t> (et effectif)</a:t>
                </a:r>
                <a:endParaRPr lang="fr-FR" sz="800" b="1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.26203372889161264"/>
              <c:y val="0.929304715101639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15390015"/>
        <c:crosses val="autoZero"/>
        <c:auto val="1"/>
        <c:lblAlgn val="ctr"/>
        <c:lblOffset val="100"/>
        <c:noMultiLvlLbl val="0"/>
      </c:catAx>
      <c:valAx>
        <c:axId val="615390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462881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636787788639479"/>
          <c:y val="0.25327725940841656"/>
          <c:w val="0.24369922069308572"/>
          <c:h val="0.566282087855893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3" y="2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05FBB-9E62-4B8F-BA0A-6EF98B10AA76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21463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C157F-C193-4AF7-897F-D540E28B0C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37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125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166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883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228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879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300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4515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3440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3185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3497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115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9120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26060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4905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3842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4585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39226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7213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0285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958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0850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4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701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643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509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9448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3C157F-C193-4AF7-897F-D540E28B0C0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22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56F6-4C7D-4B03-B9DF-6992CC6A31EB}" type="datetime1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53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390A-F6AE-48A3-BC31-423C5783D754}" type="datetime1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65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4CA4-C70B-41B8-9870-A42721228F7D}" type="datetime1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84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6530-D039-4B53-9444-104E9AF3FD6E}" type="datetime1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67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E5BEA-72F8-444A-906B-3F8B0687BD8C}" type="datetime1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0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F82DE-934F-4125-8F1D-FB62D2939194}" type="datetime1">
              <a:rPr lang="fr-FR" smtClean="0"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528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BFB7-689E-451F-A843-F30640BF2C29}" type="datetime1">
              <a:rPr lang="fr-FR" smtClean="0"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2878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B1F4-35A2-43C5-A5D8-BFF55B3168A7}" type="datetime1">
              <a:rPr lang="fr-FR" smtClean="0"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686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7510D-082B-431E-8045-3E385517165F}" type="datetime1">
              <a:rPr lang="fr-FR" smtClean="0"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74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74783-22E3-4D2F-BE67-6501541B3961}" type="datetime1">
              <a:rPr lang="fr-FR" smtClean="0"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0752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B8252-0A2F-4C3D-B966-71594B8A34B0}" type="datetime1">
              <a:rPr lang="fr-FR" smtClean="0"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49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09CE1-70F7-4B2C-8574-EB2E8F178AEB}" type="datetime1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AD74B-D59B-45B4-BDDE-D45B59BAF7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55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mailto:&#233;tudes-sante@univ-perp.fr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6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6.png"/><Relationship Id="rId7" Type="http://schemas.openxmlformats.org/officeDocument/2006/relationships/image" Target="../media/image39.png"/><Relationship Id="rId12" Type="http://schemas.openxmlformats.org/officeDocument/2006/relationships/hyperlink" Target="https://facmedecine.umontpellier.fr/etudes-et-formations/pass/futurs-etudiants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hyperlink" Target="https://www.univ-perp.fr/fr/licences-acces-sante" TargetMode="External"/><Relationship Id="rId5" Type="http://schemas.openxmlformats.org/officeDocument/2006/relationships/image" Target="../media/image8.png"/><Relationship Id="rId10" Type="http://schemas.openxmlformats.org/officeDocument/2006/relationships/image" Target="../media/image42.png"/><Relationship Id="rId4" Type="http://schemas.openxmlformats.org/officeDocument/2006/relationships/image" Target="../media/image7.svg"/><Relationship Id="rId9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emf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F63DB764-DB82-475C-896D-C3F0B2CCD53D}"/>
              </a:ext>
            </a:extLst>
          </p:cNvPr>
          <p:cNvSpPr txBox="1"/>
          <p:nvPr/>
        </p:nvSpPr>
        <p:spPr>
          <a:xfrm>
            <a:off x="1763688" y="1707654"/>
            <a:ext cx="6030670" cy="2041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fr-FR" sz="4000" b="1" dirty="0">
                <a:solidFill>
                  <a:srgbClr val="1B7089"/>
                </a:solidFill>
                <a:latin typeface="+mj-lt"/>
              </a:rPr>
              <a:t>Etudes Santé - Kiné</a:t>
            </a:r>
          </a:p>
          <a:p>
            <a:pPr algn="ctr">
              <a:lnSpc>
                <a:spcPts val="3000"/>
              </a:lnSpc>
            </a:pPr>
            <a:endParaRPr lang="fr-FR" sz="3600" dirty="0">
              <a:solidFill>
                <a:srgbClr val="EF8109"/>
              </a:solidFill>
              <a:latin typeface="+mj-lt"/>
            </a:endParaRPr>
          </a:p>
          <a:p>
            <a:pPr algn="ctr">
              <a:lnSpc>
                <a:spcPts val="3000"/>
              </a:lnSpc>
            </a:pPr>
            <a:r>
              <a:rPr lang="fr-FR" sz="2800" dirty="0">
                <a:solidFill>
                  <a:srgbClr val="EF8109"/>
                </a:solidFill>
                <a:latin typeface="+mj-lt"/>
              </a:rPr>
              <a:t>Académie de Montpellier</a:t>
            </a:r>
          </a:p>
          <a:p>
            <a:pPr algn="ctr">
              <a:lnSpc>
                <a:spcPts val="3000"/>
              </a:lnSpc>
            </a:pPr>
            <a:r>
              <a:rPr lang="fr-FR" sz="2800" dirty="0">
                <a:solidFill>
                  <a:srgbClr val="EF8109"/>
                </a:solidFill>
                <a:latin typeface="+mj-lt"/>
              </a:rPr>
              <a:t>&amp;</a:t>
            </a:r>
          </a:p>
          <a:p>
            <a:pPr algn="ctr">
              <a:lnSpc>
                <a:spcPts val="3000"/>
              </a:lnSpc>
            </a:pPr>
            <a:r>
              <a:rPr lang="fr-FR" sz="2800" dirty="0">
                <a:solidFill>
                  <a:srgbClr val="EF8109"/>
                </a:solidFill>
                <a:latin typeface="+mj-lt"/>
              </a:rPr>
              <a:t>Filières UPVD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8614994-96E4-F947-CF0C-44552C2EECF4}"/>
              </a:ext>
            </a:extLst>
          </p:cNvPr>
          <p:cNvSpPr txBox="1"/>
          <p:nvPr/>
        </p:nvSpPr>
        <p:spPr>
          <a:xfrm>
            <a:off x="0" y="4693377"/>
            <a:ext cx="5328592" cy="450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fr-FR" sz="1800" i="1" dirty="0">
                <a:solidFill>
                  <a:srgbClr val="EF810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Christophe Belin : </a:t>
            </a:r>
            <a:r>
              <a:rPr lang="fr-FR" sz="1800" i="1" dirty="0">
                <a:solidFill>
                  <a:srgbClr val="1D71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etudes-sante@univ-perp.fr</a:t>
            </a:r>
            <a:endParaRPr lang="fr-FR" sz="1800" i="1" dirty="0">
              <a:solidFill>
                <a:srgbClr val="1D718A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ercle, Police, Graphique, horloge&#10;&#10;Description générée automatiquement">
            <a:extLst>
              <a:ext uri="{FF2B5EF4-FFF2-40B4-BE49-F238E27FC236}">
                <a16:creationId xmlns:a16="http://schemas.microsoft.com/office/drawing/2014/main" id="{7B12F23A-A49C-BC27-DF62-736663A273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199"/>
            <a:ext cx="916184" cy="914318"/>
          </a:xfrm>
          <a:prstGeom prst="rect">
            <a:avLst/>
          </a:prstGeom>
        </p:spPr>
      </p:pic>
      <p:pic>
        <p:nvPicPr>
          <p:cNvPr id="6" name="Image 5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6FCBB5EE-0107-49CF-16DC-6A0A8DCBE0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23199"/>
            <a:ext cx="916184" cy="91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760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A l’issue de l’année de PASS / LAS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B8DCEE8-2CD8-02C3-83FD-1C294AD8F199}"/>
              </a:ext>
            </a:extLst>
          </p:cNvPr>
          <p:cNvSpPr txBox="1"/>
          <p:nvPr/>
        </p:nvSpPr>
        <p:spPr>
          <a:xfrm>
            <a:off x="4291825" y="915566"/>
            <a:ext cx="1885821" cy="352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Sélection en deux temps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8333D952-FEBE-5B71-B542-899CDCCC97A5}"/>
              </a:ext>
            </a:extLst>
          </p:cNvPr>
          <p:cNvSpPr/>
          <p:nvPr/>
        </p:nvSpPr>
        <p:spPr>
          <a:xfrm>
            <a:off x="3306142" y="1729641"/>
            <a:ext cx="2338241" cy="614827"/>
          </a:xfrm>
          <a:prstGeom prst="roundRect">
            <a:avLst/>
          </a:prstGeom>
          <a:noFill/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fr-FR" sz="14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groupe d’épreuves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Examen des dossiers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3D133F43-4C17-2BA1-BA76-07EF2944115B}"/>
              </a:ext>
            </a:extLst>
          </p:cNvPr>
          <p:cNvCxnSpPr>
            <a:cxnSpLocks/>
          </p:cNvCxnSpPr>
          <p:nvPr/>
        </p:nvCxnSpPr>
        <p:spPr>
          <a:xfrm>
            <a:off x="5616238" y="2303637"/>
            <a:ext cx="453500" cy="510092"/>
          </a:xfrm>
          <a:prstGeom prst="straightConnector1">
            <a:avLst/>
          </a:prstGeom>
          <a:noFill/>
          <a:ln w="57150" cap="flat" cmpd="sng" algn="ctr">
            <a:solidFill>
              <a:srgbClr val="F79646">
                <a:lumMod val="40000"/>
                <a:lumOff val="60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7E4E6EEA-C095-43DB-507F-D8BA1A3BDD84}"/>
              </a:ext>
            </a:extLst>
          </p:cNvPr>
          <p:cNvCxnSpPr>
            <a:cxnSpLocks/>
          </p:cNvCxnSpPr>
          <p:nvPr/>
        </p:nvCxnSpPr>
        <p:spPr>
          <a:xfrm>
            <a:off x="4481898" y="2351753"/>
            <a:ext cx="0" cy="334400"/>
          </a:xfrm>
          <a:prstGeom prst="straightConnector1">
            <a:avLst/>
          </a:prstGeom>
          <a:noFill/>
          <a:ln w="57150" cap="flat" cmpd="sng" algn="ctr">
            <a:solidFill>
              <a:srgbClr val="F79646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1837356B-9C1B-D3EA-86BF-E24781ECE0EE}"/>
              </a:ext>
            </a:extLst>
          </p:cNvPr>
          <p:cNvSpPr/>
          <p:nvPr/>
        </p:nvSpPr>
        <p:spPr>
          <a:xfrm>
            <a:off x="3213387" y="2675807"/>
            <a:ext cx="2523752" cy="1470338"/>
          </a:xfrm>
          <a:prstGeom prst="roundRect">
            <a:avLst/>
          </a:prstGeom>
          <a:noFill/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fr-FR" sz="14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ème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groupe d’épreuves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oraux</a:t>
            </a:r>
          </a:p>
          <a:p>
            <a:pPr marL="177800" marR="0" lvl="0" indent="-1778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Raisonnement</a:t>
            </a:r>
          </a:p>
          <a:p>
            <a:pPr marL="177800" marR="0" lvl="0" indent="-1778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Ethique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Aptitudes à communiquer / Savoir-être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B621689-4431-7680-38CB-C060D0D57CC9}"/>
              </a:ext>
            </a:extLst>
          </p:cNvPr>
          <p:cNvSpPr txBox="1"/>
          <p:nvPr/>
        </p:nvSpPr>
        <p:spPr>
          <a:xfrm>
            <a:off x="5707016" y="2093168"/>
            <a:ext cx="760730" cy="32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40000"/>
                    <a:lumOff val="60000"/>
                  </a:srgbClr>
                </a:solidFill>
                <a:effectLst/>
                <a:uLnTx/>
                <a:uFillTx/>
              </a:rPr>
              <a:t>Meilleurs dossiers</a:t>
            </a: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52069565-2EEB-92C1-BA01-9223C1D07B2A}"/>
              </a:ext>
            </a:extLst>
          </p:cNvPr>
          <p:cNvCxnSpPr>
            <a:cxnSpLocks/>
          </p:cNvCxnSpPr>
          <p:nvPr/>
        </p:nvCxnSpPr>
        <p:spPr>
          <a:xfrm flipH="1">
            <a:off x="3772414" y="4149616"/>
            <a:ext cx="1" cy="382030"/>
          </a:xfrm>
          <a:prstGeom prst="straightConnector1">
            <a:avLst/>
          </a:prstGeom>
          <a:noFill/>
          <a:ln w="57150" cap="flat" cmpd="sng" algn="ctr">
            <a:solidFill>
              <a:srgbClr val="F79646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1F0F27F7-6E30-BE14-EF5F-1347891E0094}"/>
              </a:ext>
            </a:extLst>
          </p:cNvPr>
          <p:cNvCxnSpPr>
            <a:cxnSpLocks/>
          </p:cNvCxnSpPr>
          <p:nvPr/>
        </p:nvCxnSpPr>
        <p:spPr>
          <a:xfrm flipH="1">
            <a:off x="5136806" y="4146145"/>
            <a:ext cx="1" cy="382030"/>
          </a:xfrm>
          <a:prstGeom prst="straightConnector1">
            <a:avLst/>
          </a:prstGeom>
          <a:noFill/>
          <a:ln w="57150" cap="flat" cmpd="sng" algn="ctr">
            <a:solidFill>
              <a:srgbClr val="F79646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41A30886-CDC8-600D-7FD5-07124433DD72}"/>
              </a:ext>
            </a:extLst>
          </p:cNvPr>
          <p:cNvSpPr txBox="1"/>
          <p:nvPr/>
        </p:nvSpPr>
        <p:spPr>
          <a:xfrm>
            <a:off x="4509517" y="4477483"/>
            <a:ext cx="1257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Amphi de garnison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32AF620-6981-0C58-BF06-28E5D1F0D038}"/>
              </a:ext>
            </a:extLst>
          </p:cNvPr>
          <p:cNvSpPr txBox="1"/>
          <p:nvPr/>
        </p:nvSpPr>
        <p:spPr>
          <a:xfrm>
            <a:off x="3292811" y="4481311"/>
            <a:ext cx="602851" cy="198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Non admis</a:t>
            </a: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A4A022CC-91C8-35AF-0A7C-8A3CAA87157B}"/>
              </a:ext>
            </a:extLst>
          </p:cNvPr>
          <p:cNvCxnSpPr>
            <a:cxnSpLocks/>
          </p:cNvCxnSpPr>
          <p:nvPr/>
        </p:nvCxnSpPr>
        <p:spPr>
          <a:xfrm flipV="1">
            <a:off x="5695834" y="4146145"/>
            <a:ext cx="456568" cy="382030"/>
          </a:xfrm>
          <a:prstGeom prst="straightConnector1">
            <a:avLst/>
          </a:prstGeom>
          <a:noFill/>
          <a:ln w="57150" cap="flat" cmpd="sng" algn="ctr">
            <a:solidFill>
              <a:srgbClr val="F79646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9C8EF2B1-F6C3-5329-9BE8-66AD6C93597E}"/>
              </a:ext>
            </a:extLst>
          </p:cNvPr>
          <p:cNvSpPr/>
          <p:nvPr/>
        </p:nvSpPr>
        <p:spPr>
          <a:xfrm>
            <a:off x="6144174" y="2431106"/>
            <a:ext cx="1117758" cy="1940841"/>
          </a:xfrm>
          <a:prstGeom prst="roundRect">
            <a:avLst/>
          </a:prstGeom>
          <a:solidFill>
            <a:srgbClr val="4BACC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0" tIns="21600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édecine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05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aïeutique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05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dontologie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05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harmacie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lang="fr-FR" sz="1400" kern="0" dirty="0">
              <a:solidFill>
                <a:prstClr val="white"/>
              </a:solidFill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lang="fr-FR" sz="1400" b="1" u="sng" kern="0" dirty="0">
                <a:solidFill>
                  <a:prstClr val="white"/>
                </a:solidFill>
                <a:latin typeface="Calibri"/>
              </a:rPr>
              <a:t>K</a:t>
            </a:r>
            <a:r>
              <a:rPr lang="fr-FR" sz="1400" kern="0" dirty="0">
                <a:solidFill>
                  <a:prstClr val="white"/>
                </a:solidFill>
                <a:latin typeface="Calibri"/>
              </a:rPr>
              <a:t>iné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4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D166B4F1-E96D-2FD2-1E83-8C2E04AC0E84}"/>
              </a:ext>
            </a:extLst>
          </p:cNvPr>
          <p:cNvCxnSpPr>
            <a:cxnSpLocks/>
          </p:cNvCxnSpPr>
          <p:nvPr/>
        </p:nvCxnSpPr>
        <p:spPr>
          <a:xfrm flipH="1">
            <a:off x="2901964" y="2322190"/>
            <a:ext cx="453500" cy="510092"/>
          </a:xfrm>
          <a:prstGeom prst="straightConnector1">
            <a:avLst/>
          </a:prstGeom>
          <a:noFill/>
          <a:ln w="57150" cap="flat" cmpd="sng" algn="ctr">
            <a:solidFill>
              <a:srgbClr val="F79646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7B2B33AA-79F5-C692-18C5-1B6D3A7D48C8}"/>
              </a:ext>
            </a:extLst>
          </p:cNvPr>
          <p:cNvSpPr txBox="1"/>
          <p:nvPr/>
        </p:nvSpPr>
        <p:spPr>
          <a:xfrm>
            <a:off x="2195736" y="2801066"/>
            <a:ext cx="8965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Non admis</a:t>
            </a:r>
          </a:p>
        </p:txBody>
      </p: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7DA05480-2E36-841E-D6E7-9171590B0AFC}"/>
              </a:ext>
            </a:extLst>
          </p:cNvPr>
          <p:cNvCxnSpPr>
            <a:cxnSpLocks/>
          </p:cNvCxnSpPr>
          <p:nvPr/>
        </p:nvCxnSpPr>
        <p:spPr>
          <a:xfrm flipH="1">
            <a:off x="4067944" y="4610199"/>
            <a:ext cx="441573" cy="0"/>
          </a:xfrm>
          <a:prstGeom prst="straightConnector1">
            <a:avLst/>
          </a:prstGeom>
          <a:noFill/>
          <a:ln w="57150" cap="flat" cmpd="sng" algn="ctr">
            <a:solidFill>
              <a:srgbClr val="F79646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EA40EEFE-F50B-F383-B830-6FBEDB13FEA9}"/>
              </a:ext>
            </a:extLst>
          </p:cNvPr>
          <p:cNvSpPr txBox="1"/>
          <p:nvPr/>
        </p:nvSpPr>
        <p:spPr>
          <a:xfrm>
            <a:off x="1249213" y="3752384"/>
            <a:ext cx="168231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u="sng" dirty="0">
                <a:solidFill>
                  <a:srgbClr val="1D708A"/>
                </a:solidFill>
              </a:rPr>
              <a:t>Note finale :</a:t>
            </a:r>
          </a:p>
          <a:p>
            <a:pPr algn="ctr"/>
            <a:endParaRPr lang="fr-FR" sz="1400" b="1" dirty="0">
              <a:solidFill>
                <a:srgbClr val="1D708A"/>
              </a:solidFill>
            </a:endParaRPr>
          </a:p>
          <a:p>
            <a:pPr algn="ctr"/>
            <a:r>
              <a:rPr lang="fr-FR" sz="1400" b="1" dirty="0">
                <a:solidFill>
                  <a:srgbClr val="1D708A"/>
                </a:solidFill>
              </a:rPr>
              <a:t>75% note 1</a:t>
            </a:r>
            <a:r>
              <a:rPr lang="fr-FR" sz="1400" b="1" baseline="30000" dirty="0">
                <a:solidFill>
                  <a:srgbClr val="1D708A"/>
                </a:solidFill>
              </a:rPr>
              <a:t>er</a:t>
            </a:r>
            <a:r>
              <a:rPr lang="fr-FR" sz="1400" b="1" dirty="0">
                <a:solidFill>
                  <a:srgbClr val="1D708A"/>
                </a:solidFill>
              </a:rPr>
              <a:t> groupe</a:t>
            </a:r>
          </a:p>
          <a:p>
            <a:pPr algn="ctr"/>
            <a:r>
              <a:rPr lang="fr-FR" sz="1400" b="1" dirty="0">
                <a:solidFill>
                  <a:srgbClr val="1D708A"/>
                </a:solidFill>
              </a:rPr>
              <a:t>+</a:t>
            </a:r>
          </a:p>
          <a:p>
            <a:pPr algn="ctr"/>
            <a:r>
              <a:rPr lang="fr-FR" sz="1400" b="1" dirty="0">
                <a:solidFill>
                  <a:srgbClr val="1D708A"/>
                </a:solidFill>
              </a:rPr>
              <a:t>25% note oraux</a:t>
            </a:r>
          </a:p>
        </p:txBody>
      </p:sp>
    </p:spTree>
    <p:extLst>
      <p:ext uri="{BB962C8B-B14F-4D97-AF65-F5344CB8AC3E}">
        <p14:creationId xmlns:p14="http://schemas.microsoft.com/office/powerpoint/2010/main" val="14263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37" grpId="0"/>
      <p:bldP spid="38" grpId="0"/>
      <p:bldP spid="4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>
            <a:extLst>
              <a:ext uri="{FF2B5EF4-FFF2-40B4-BE49-F238E27FC236}">
                <a16:creationId xmlns:a16="http://schemas.microsoft.com/office/drawing/2014/main" id="{671EA242-203E-4BED-B712-920D77B2AC6D}"/>
              </a:ext>
            </a:extLst>
          </p:cNvPr>
          <p:cNvSpPr txBox="1"/>
          <p:nvPr/>
        </p:nvSpPr>
        <p:spPr>
          <a:xfrm>
            <a:off x="395536" y="339502"/>
            <a:ext cx="6030670" cy="516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fr-FR" sz="4000" b="1" dirty="0">
                <a:solidFill>
                  <a:srgbClr val="1B7089"/>
                </a:solidFill>
                <a:latin typeface="+mj-lt"/>
              </a:rPr>
              <a:t>L’accès Kiné</a:t>
            </a:r>
            <a:endParaRPr lang="fr-FR" sz="3600" i="1" dirty="0">
              <a:solidFill>
                <a:srgbClr val="1B7089"/>
              </a:solidFill>
              <a:latin typeface="+mj-lt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79EF0A1-CDB4-4F23-9444-0E727A855BFF}"/>
              </a:ext>
            </a:extLst>
          </p:cNvPr>
          <p:cNvGrpSpPr/>
          <p:nvPr/>
        </p:nvGrpSpPr>
        <p:grpSpPr>
          <a:xfrm>
            <a:off x="7092280" y="2988295"/>
            <a:ext cx="2080550" cy="2155204"/>
            <a:chOff x="7092280" y="2988295"/>
            <a:chExt cx="2080550" cy="2155204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A02FE678-0A82-44AB-9516-8E46256AF2FE}"/>
                </a:ext>
              </a:extLst>
            </p:cNvPr>
            <p:cNvGrpSpPr/>
            <p:nvPr/>
          </p:nvGrpSpPr>
          <p:grpSpPr>
            <a:xfrm>
              <a:off x="7092280" y="2988295"/>
              <a:ext cx="2080550" cy="2155204"/>
              <a:chOff x="7524328" y="3435845"/>
              <a:chExt cx="1648502" cy="1707653"/>
            </a:xfrm>
            <a:solidFill>
              <a:srgbClr val="1B7089"/>
            </a:solidFill>
          </p:grpSpPr>
          <p:pic>
            <p:nvPicPr>
              <p:cNvPr id="10" name="Graphique 9">
                <a:extLst>
                  <a:ext uri="{FF2B5EF4-FFF2-40B4-BE49-F238E27FC236}">
                    <a16:creationId xmlns:a16="http://schemas.microsoft.com/office/drawing/2014/main" id="{89154727-5A73-4F3A-B2C6-3CA66B703A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0800000">
                <a:off x="7524328" y="3435845"/>
                <a:ext cx="1642906" cy="1707653"/>
              </a:xfrm>
              <a:prstGeom prst="rect">
                <a:avLst/>
              </a:prstGeom>
            </p:spPr>
          </p:pic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C89DB0B-BD5F-4165-A3D5-BDBFDCD6739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8345781" y="3435845"/>
                <a:ext cx="827049" cy="853827"/>
              </a:xfrm>
              <a:prstGeom prst="line">
                <a:avLst/>
              </a:prstGeom>
              <a:grpFill/>
              <a:ln w="47625">
                <a:solidFill>
                  <a:srgbClr val="EF810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7D64913E-C819-41ED-BBC4-82C4EBF11FBE}"/>
                </a:ext>
              </a:extLst>
            </p:cNvPr>
            <p:cNvGrpSpPr/>
            <p:nvPr/>
          </p:nvGrpSpPr>
          <p:grpSpPr>
            <a:xfrm>
              <a:off x="8172400" y="4206521"/>
              <a:ext cx="669485" cy="669485"/>
              <a:chOff x="426177" y="632470"/>
              <a:chExt cx="1095334" cy="1095334"/>
            </a:xfrm>
          </p:grpSpPr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0A3DFE4D-695C-43EA-8103-04EB53A113A2}"/>
                  </a:ext>
                </a:extLst>
              </p:cNvPr>
              <p:cNvSpPr/>
              <p:nvPr/>
            </p:nvSpPr>
            <p:spPr>
              <a:xfrm>
                <a:off x="426177" y="632470"/>
                <a:ext cx="1095334" cy="1095334"/>
              </a:xfrm>
              <a:prstGeom prst="ellipse">
                <a:avLst/>
              </a:prstGeom>
              <a:solidFill>
                <a:srgbClr val="EF84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pic>
            <p:nvPicPr>
              <p:cNvPr id="25" name="Image 16">
                <a:extLst>
                  <a:ext uri="{FF2B5EF4-FFF2-40B4-BE49-F238E27FC236}">
                    <a16:creationId xmlns:a16="http://schemas.microsoft.com/office/drawing/2014/main" id="{37EF70C5-ABDA-457B-8496-7D44372D39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96946" y="803237"/>
                <a:ext cx="753794" cy="753794"/>
              </a:xfrm>
              <a:prstGeom prst="rect">
                <a:avLst/>
              </a:prstGeom>
            </p:spPr>
          </p:pic>
        </p:grpSp>
      </p:grpSp>
      <p:pic>
        <p:nvPicPr>
          <p:cNvPr id="6" name="Image 5" descr="Une image contenant cercle, Police, Graphique, horloge&#10;&#10;Description générée automatiquement">
            <a:extLst>
              <a:ext uri="{FF2B5EF4-FFF2-40B4-BE49-F238E27FC236}">
                <a16:creationId xmlns:a16="http://schemas.microsoft.com/office/drawing/2014/main" id="{4B3DAC6E-BE5F-D5B3-B7CF-A1424488B1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00" y="1493946"/>
            <a:ext cx="2160000" cy="215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697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030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Débouchés Kiné et voies d’accès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4755106A-0078-E54B-B806-1A65DB02D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2164686"/>
            <a:ext cx="1584178" cy="792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0AF42813-EC35-5448-CEA2-88C4FD118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288" y="2156532"/>
            <a:ext cx="1593470" cy="8002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3A1E3A5D-4539-8CFF-CCC9-0A9FA5CE0AAC}"/>
              </a:ext>
            </a:extLst>
          </p:cNvPr>
          <p:cNvSpPr txBox="1"/>
          <p:nvPr/>
        </p:nvSpPr>
        <p:spPr>
          <a:xfrm>
            <a:off x="1650300" y="3061185"/>
            <a:ext cx="1378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100 places</a:t>
            </a:r>
          </a:p>
          <a:p>
            <a:pPr algn="ctr"/>
            <a:r>
              <a:rPr lang="fr-FR" dirty="0"/>
              <a:t>Institut Privé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14D2AB0-2AA1-F67B-F20A-82014805E513}"/>
              </a:ext>
            </a:extLst>
          </p:cNvPr>
          <p:cNvSpPr txBox="1"/>
          <p:nvPr/>
        </p:nvSpPr>
        <p:spPr>
          <a:xfrm>
            <a:off x="7216634" y="3062798"/>
            <a:ext cx="1531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25 places</a:t>
            </a:r>
          </a:p>
          <a:p>
            <a:pPr algn="ctr"/>
            <a:r>
              <a:rPr lang="fr-FR" dirty="0"/>
              <a:t>Institut public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661770F2-82F7-35A0-9AC2-0F87CAA14074}"/>
              </a:ext>
            </a:extLst>
          </p:cNvPr>
          <p:cNvSpPr/>
          <p:nvPr/>
        </p:nvSpPr>
        <p:spPr>
          <a:xfrm>
            <a:off x="4199314" y="1131590"/>
            <a:ext cx="1875704" cy="6049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PASS</a:t>
            </a: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Parcours Accès Santé Spécifique</a:t>
            </a:r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2F4600EE-8F58-47E8-AE2F-405E9C61AFE8}"/>
              </a:ext>
            </a:extLst>
          </p:cNvPr>
          <p:cNvSpPr/>
          <p:nvPr/>
        </p:nvSpPr>
        <p:spPr>
          <a:xfrm>
            <a:off x="4188415" y="1995686"/>
            <a:ext cx="1897502" cy="604978"/>
          </a:xfrm>
          <a:prstGeom prst="roundRect">
            <a:avLst/>
          </a:prstGeom>
          <a:solidFill>
            <a:srgbClr val="9999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L.AS</a:t>
            </a: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Licence Accès Santé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C9389670-FFD9-0F4F-E757-C0DE8E094821}"/>
              </a:ext>
            </a:extLst>
          </p:cNvPr>
          <p:cNvGrpSpPr/>
          <p:nvPr/>
        </p:nvGrpSpPr>
        <p:grpSpPr>
          <a:xfrm>
            <a:off x="4188415" y="3723878"/>
            <a:ext cx="1897502" cy="604978"/>
            <a:chOff x="4260386" y="3363838"/>
            <a:chExt cx="1897502" cy="604978"/>
          </a:xfrm>
        </p:grpSpPr>
        <p:sp>
          <p:nvSpPr>
            <p:cNvPr id="30" name="Rectangle : coins arrondis 29">
              <a:extLst>
                <a:ext uri="{FF2B5EF4-FFF2-40B4-BE49-F238E27FC236}">
                  <a16:creationId xmlns:a16="http://schemas.microsoft.com/office/drawing/2014/main" id="{2361A2C0-7D7F-C140-40B5-559CC4981A02}"/>
                </a:ext>
              </a:extLst>
            </p:cNvPr>
            <p:cNvSpPr/>
            <p:nvPr/>
          </p:nvSpPr>
          <p:spPr>
            <a:xfrm>
              <a:off x="4260386" y="3363838"/>
              <a:ext cx="1897502" cy="604978"/>
            </a:xfrm>
            <a:prstGeom prst="roundRect">
              <a:avLst/>
            </a:prstGeom>
            <a:solidFill>
              <a:srgbClr val="93CDDD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L.AK U. M.</a:t>
              </a:r>
            </a:p>
            <a:p>
              <a:pPr marL="0" marR="0" lvl="0" indent="0" algn="ctr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Licence Accès Kiné</a:t>
              </a:r>
            </a:p>
          </p:txBody>
        </p:sp>
        <p:pic>
          <p:nvPicPr>
            <p:cNvPr id="31" name="Image 11" descr="Une image contenant extérieur, matériel, photo, assis&#10;&#10;Description générée automatiquement">
              <a:extLst>
                <a:ext uri="{FF2B5EF4-FFF2-40B4-BE49-F238E27FC236}">
                  <a16:creationId xmlns:a16="http://schemas.microsoft.com/office/drawing/2014/main" id="{88044513-CE4F-D557-4F2D-113C860017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2028" y="3418279"/>
              <a:ext cx="288620" cy="282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7B0EC531-5415-93D2-C8E9-EAE0B49F4F93}"/>
              </a:ext>
            </a:extLst>
          </p:cNvPr>
          <p:cNvCxnSpPr>
            <a:cxnSpLocks/>
          </p:cNvCxnSpPr>
          <p:nvPr/>
        </p:nvCxnSpPr>
        <p:spPr>
          <a:xfrm>
            <a:off x="6085917" y="1419622"/>
            <a:ext cx="1019501" cy="809526"/>
          </a:xfrm>
          <a:prstGeom prst="straightConnector1">
            <a:avLst/>
          </a:prstGeom>
          <a:ln>
            <a:solidFill>
              <a:srgbClr val="1D71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3EDA5689-5FA6-3F27-B33E-AAE1433E0405}"/>
              </a:ext>
            </a:extLst>
          </p:cNvPr>
          <p:cNvCxnSpPr>
            <a:cxnSpLocks/>
          </p:cNvCxnSpPr>
          <p:nvPr/>
        </p:nvCxnSpPr>
        <p:spPr>
          <a:xfrm>
            <a:off x="6085917" y="2313271"/>
            <a:ext cx="1019501" cy="258479"/>
          </a:xfrm>
          <a:prstGeom prst="straightConnector1">
            <a:avLst/>
          </a:prstGeom>
          <a:ln>
            <a:solidFill>
              <a:srgbClr val="1D71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63845EBA-7003-7D22-38DC-997E415DD47E}"/>
              </a:ext>
            </a:extLst>
          </p:cNvPr>
          <p:cNvCxnSpPr>
            <a:cxnSpLocks/>
          </p:cNvCxnSpPr>
          <p:nvPr/>
        </p:nvCxnSpPr>
        <p:spPr>
          <a:xfrm flipV="1">
            <a:off x="6085917" y="2859782"/>
            <a:ext cx="1019501" cy="316946"/>
          </a:xfrm>
          <a:prstGeom prst="straightConnector1">
            <a:avLst/>
          </a:prstGeom>
          <a:ln w="57150">
            <a:solidFill>
              <a:srgbClr val="1D71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4DBE54B8-A87A-C16D-87FF-6B1FB12F7D70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3203848" y="2298175"/>
            <a:ext cx="984567" cy="273575"/>
          </a:xfrm>
          <a:prstGeom prst="straightConnector1">
            <a:avLst/>
          </a:prstGeom>
          <a:ln>
            <a:solidFill>
              <a:srgbClr val="1D71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238741F3-770D-4AB4-EC9B-A15D61B1826A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3179813" y="1434079"/>
            <a:ext cx="1019501" cy="805132"/>
          </a:xfrm>
          <a:prstGeom prst="straightConnector1">
            <a:avLst/>
          </a:prstGeom>
          <a:ln>
            <a:solidFill>
              <a:srgbClr val="1D71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455C6FEA-028C-B430-4E5C-42CC9C28D080}"/>
              </a:ext>
            </a:extLst>
          </p:cNvPr>
          <p:cNvCxnSpPr>
            <a:cxnSpLocks/>
            <a:stCxn id="30" idx="1"/>
          </p:cNvCxnSpPr>
          <p:nvPr/>
        </p:nvCxnSpPr>
        <p:spPr>
          <a:xfrm flipH="1" flipV="1">
            <a:off x="3179813" y="2859782"/>
            <a:ext cx="1008602" cy="1166585"/>
          </a:xfrm>
          <a:prstGeom prst="straightConnector1">
            <a:avLst/>
          </a:prstGeom>
          <a:ln w="57150">
            <a:solidFill>
              <a:srgbClr val="1D71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e 72">
            <a:extLst>
              <a:ext uri="{FF2B5EF4-FFF2-40B4-BE49-F238E27FC236}">
                <a16:creationId xmlns:a16="http://schemas.microsoft.com/office/drawing/2014/main" id="{F7C8F2F7-3471-3024-34FE-763607FD715E}"/>
              </a:ext>
            </a:extLst>
          </p:cNvPr>
          <p:cNvGrpSpPr/>
          <p:nvPr/>
        </p:nvGrpSpPr>
        <p:grpSpPr>
          <a:xfrm>
            <a:off x="4188415" y="2859782"/>
            <a:ext cx="1897502" cy="604978"/>
            <a:chOff x="4188415" y="2859782"/>
            <a:chExt cx="1897502" cy="604978"/>
          </a:xfrm>
        </p:grpSpPr>
        <p:sp>
          <p:nvSpPr>
            <p:cNvPr id="32" name="Rectangle : coins arrondis 31">
              <a:extLst>
                <a:ext uri="{FF2B5EF4-FFF2-40B4-BE49-F238E27FC236}">
                  <a16:creationId xmlns:a16="http://schemas.microsoft.com/office/drawing/2014/main" id="{FE032B2D-AC12-5E38-DF3A-69DF7B28A837}"/>
                </a:ext>
              </a:extLst>
            </p:cNvPr>
            <p:cNvSpPr/>
            <p:nvPr/>
          </p:nvSpPr>
          <p:spPr>
            <a:xfrm>
              <a:off x="4188415" y="2859782"/>
              <a:ext cx="1897502" cy="604978"/>
            </a:xfrm>
            <a:prstGeom prst="roundRect">
              <a:avLst/>
            </a:prstGeom>
            <a:solidFill>
              <a:srgbClr val="93CDDD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L.AK UPVD</a:t>
              </a:r>
            </a:p>
            <a:p>
              <a:pPr marL="0" marR="0" lvl="0" indent="0" algn="ctr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Licence Accès Kiné</a:t>
              </a:r>
            </a:p>
          </p:txBody>
        </p:sp>
        <p:pic>
          <p:nvPicPr>
            <p:cNvPr id="72" name="Image 71" descr="Une image contenant texte, Police, Graphique, affiche&#10;&#10;Description générée automatiquement">
              <a:extLst>
                <a:ext uri="{FF2B5EF4-FFF2-40B4-BE49-F238E27FC236}">
                  <a16:creationId xmlns:a16="http://schemas.microsoft.com/office/drawing/2014/main" id="{D4D38BBA-B5CD-0C8D-34F9-B1724E09D1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603"/>
            <a:stretch/>
          </p:blipFill>
          <p:spPr>
            <a:xfrm>
              <a:off x="4203655" y="2896726"/>
              <a:ext cx="395124" cy="310844"/>
            </a:xfrm>
            <a:prstGeom prst="rect">
              <a:avLst/>
            </a:prstGeom>
          </p:spPr>
        </p:pic>
      </p:grpSp>
      <p:pic>
        <p:nvPicPr>
          <p:cNvPr id="74" name="Image 73" descr="Une image contenant cercle, Police, Graphique, horloge&#10;&#10;Description générée automatiquement">
            <a:extLst>
              <a:ext uri="{FF2B5EF4-FFF2-40B4-BE49-F238E27FC236}">
                <a16:creationId xmlns:a16="http://schemas.microsoft.com/office/drawing/2014/main" id="{E7FCF8E8-F822-4AAA-ACE7-84744DD7723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762" y="32910"/>
            <a:ext cx="667992" cy="66663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B48ADB92-FB53-4F7C-ADAE-D8E841F2C9EC}"/>
              </a:ext>
            </a:extLst>
          </p:cNvPr>
          <p:cNvSpPr txBox="1"/>
          <p:nvPr/>
        </p:nvSpPr>
        <p:spPr>
          <a:xfrm>
            <a:off x="3256779" y="4679691"/>
            <a:ext cx="3760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>
                <a:latin typeface="+mj-lt"/>
              </a:rPr>
              <a:t>+ places réservées Sportifs Haut Niveau (max 5%)</a:t>
            </a:r>
          </a:p>
        </p:txBody>
      </p:sp>
    </p:spTree>
    <p:extLst>
      <p:ext uri="{BB962C8B-B14F-4D97-AF65-F5344CB8AC3E}">
        <p14:creationId xmlns:p14="http://schemas.microsoft.com/office/powerpoint/2010/main" val="1071371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030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Les Licences Accès Kiné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C0C0A29-AE5A-7145-4157-2B72BE826C7A}"/>
              </a:ext>
            </a:extLst>
          </p:cNvPr>
          <p:cNvSpPr txBox="1"/>
          <p:nvPr/>
        </p:nvSpPr>
        <p:spPr>
          <a:xfrm>
            <a:off x="1846954" y="1419622"/>
            <a:ext cx="4062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EF8407"/>
              </a:buClr>
              <a:buFont typeface="Wingdings" panose="05000000000000000000" pitchFamily="2" charset="2"/>
              <a:buChar char="Ø"/>
            </a:pPr>
            <a:r>
              <a:rPr lang="fr-FR" dirty="0">
                <a:latin typeface="+mj-lt"/>
              </a:rPr>
              <a:t>LAK1 = programme de L1 socle</a:t>
            </a:r>
          </a:p>
          <a:p>
            <a:pPr lvl="1"/>
            <a:r>
              <a:rPr lang="fr-FR" dirty="0">
                <a:latin typeface="+mj-lt"/>
              </a:rPr>
              <a:t>	(pas de mineure santé ou kiné)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7A6E9DD-8D75-7245-8AAD-B890CC4386F2}"/>
              </a:ext>
            </a:extLst>
          </p:cNvPr>
          <p:cNvSpPr txBox="1"/>
          <p:nvPr/>
        </p:nvSpPr>
        <p:spPr>
          <a:xfrm>
            <a:off x="1835696" y="2400054"/>
            <a:ext cx="5530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EF8407"/>
              </a:buClr>
              <a:buFont typeface="Wingdings" panose="05000000000000000000" pitchFamily="2" charset="2"/>
              <a:buChar char="Ø"/>
            </a:pPr>
            <a:r>
              <a:rPr lang="fr-FR" dirty="0">
                <a:latin typeface="+mj-lt"/>
              </a:rPr>
              <a:t>Les meilleurs étudiants de la LAK1 seront pris en IFMK</a:t>
            </a:r>
          </a:p>
          <a:p>
            <a:r>
              <a:rPr lang="fr-FR" dirty="0">
                <a:latin typeface="+mj-lt"/>
              </a:rPr>
              <a:t>	(pas d’épreuve de sélection)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83C08D3-77EB-1E4F-A876-C7E09B3CD73E}"/>
              </a:ext>
            </a:extLst>
          </p:cNvPr>
          <p:cNvSpPr txBox="1"/>
          <p:nvPr/>
        </p:nvSpPr>
        <p:spPr>
          <a:xfrm>
            <a:off x="1835696" y="3380486"/>
            <a:ext cx="6320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EF8407"/>
              </a:buClr>
              <a:buFont typeface="Wingdings" panose="05000000000000000000" pitchFamily="2" charset="2"/>
              <a:buChar char="Ø"/>
            </a:pPr>
            <a:r>
              <a:rPr lang="fr-FR" dirty="0">
                <a:latin typeface="+mj-lt"/>
              </a:rPr>
              <a:t>Poursuite en L2 classique avec seconde chance de candidature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F8AA59A-CECD-4D4D-F8AA-2E5F5CE29811}"/>
              </a:ext>
            </a:extLst>
          </p:cNvPr>
          <p:cNvSpPr txBox="1"/>
          <p:nvPr/>
        </p:nvSpPr>
        <p:spPr>
          <a:xfrm>
            <a:off x="1835696" y="4083918"/>
            <a:ext cx="7073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EF8407"/>
              </a:buClr>
              <a:buFont typeface="Wingdings" panose="05000000000000000000" pitchFamily="2" charset="2"/>
              <a:buChar char="Ø"/>
            </a:pPr>
            <a:r>
              <a:rPr lang="fr-FR" dirty="0">
                <a:latin typeface="+mj-lt"/>
              </a:rPr>
              <a:t>Des taux de réussite identiques entre toutes les LAK (40% L1 + 10% L2)</a:t>
            </a:r>
          </a:p>
        </p:txBody>
      </p:sp>
      <p:pic>
        <p:nvPicPr>
          <p:cNvPr id="6" name="Image 5" descr="Une image contenant cercle, Police, Graphique, horloge&#10;&#10;Description générée automatiquement">
            <a:extLst>
              <a:ext uri="{FF2B5EF4-FFF2-40B4-BE49-F238E27FC236}">
                <a16:creationId xmlns:a16="http://schemas.microsoft.com/office/drawing/2014/main" id="{FA85FB47-D149-F0CD-B746-07D7591AC9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762" y="32910"/>
            <a:ext cx="667992" cy="66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88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030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Les Licences Accès Kiné</a:t>
            </a:r>
          </a:p>
        </p:txBody>
      </p:sp>
      <p:pic>
        <p:nvPicPr>
          <p:cNvPr id="6" name="Image 5" descr="Une image contenant cercle, Police, Graphique, horloge&#10;&#10;Description générée automatiquement">
            <a:extLst>
              <a:ext uri="{FF2B5EF4-FFF2-40B4-BE49-F238E27FC236}">
                <a16:creationId xmlns:a16="http://schemas.microsoft.com/office/drawing/2014/main" id="{FA85FB47-D149-F0CD-B746-07D7591AC9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762" y="32910"/>
            <a:ext cx="667992" cy="666632"/>
          </a:xfrm>
          <a:prstGeom prst="rect">
            <a:avLst/>
          </a:prstGeom>
        </p:spPr>
      </p:pic>
      <p:pic>
        <p:nvPicPr>
          <p:cNvPr id="7" name="Image 6" descr="Une image contenant texte, Police, Graphique, affiche&#10;&#10;Description générée automatiquement">
            <a:extLst>
              <a:ext uri="{FF2B5EF4-FFF2-40B4-BE49-F238E27FC236}">
                <a16:creationId xmlns:a16="http://schemas.microsoft.com/office/drawing/2014/main" id="{02B40B41-D452-8196-FCA3-C6F69D6914D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603"/>
          <a:stretch/>
        </p:blipFill>
        <p:spPr>
          <a:xfrm>
            <a:off x="2483768" y="1482338"/>
            <a:ext cx="1205662" cy="94849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D875A76-DAEA-49D3-4195-1913387EDF36}"/>
              </a:ext>
            </a:extLst>
          </p:cNvPr>
          <p:cNvSpPr txBox="1"/>
          <p:nvPr/>
        </p:nvSpPr>
        <p:spPr>
          <a:xfrm>
            <a:off x="4067944" y="1482338"/>
            <a:ext cx="231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+mj-lt"/>
              </a:rPr>
              <a:t>L.AK STAPS : 15 places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8CE941B-DE1D-4258-84F0-E3301884E22F}"/>
              </a:ext>
            </a:extLst>
          </p:cNvPr>
          <p:cNvSpPr txBox="1"/>
          <p:nvPr/>
        </p:nvSpPr>
        <p:spPr>
          <a:xfrm>
            <a:off x="4067944" y="1956585"/>
            <a:ext cx="3406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+mj-lt"/>
              </a:rPr>
              <a:t>L.AK Darwin (SV &amp; SVT) : 10 places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F5D830B-CF11-23F5-AA1F-C69105F55A83}"/>
              </a:ext>
            </a:extLst>
          </p:cNvPr>
          <p:cNvSpPr txBox="1"/>
          <p:nvPr/>
        </p:nvSpPr>
        <p:spPr>
          <a:xfrm>
            <a:off x="4067944" y="3291830"/>
            <a:ext cx="2247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+mj-lt"/>
              </a:rPr>
              <a:t>L.AK STAPS : 50 places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DAA4E98-5B00-9EFB-2079-FC25AC0A8882}"/>
              </a:ext>
            </a:extLst>
          </p:cNvPr>
          <p:cNvSpPr txBox="1"/>
          <p:nvPr/>
        </p:nvSpPr>
        <p:spPr>
          <a:xfrm>
            <a:off x="4067944" y="3661162"/>
            <a:ext cx="2143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+mj-lt"/>
              </a:rPr>
              <a:t>L.AK SVSE : 20 places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6236C04-B9CC-71F9-B7F8-46736D5E358B}"/>
              </a:ext>
            </a:extLst>
          </p:cNvPr>
          <p:cNvSpPr txBox="1"/>
          <p:nvPr/>
        </p:nvSpPr>
        <p:spPr>
          <a:xfrm>
            <a:off x="4067944" y="4055658"/>
            <a:ext cx="2096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+mj-lt"/>
              </a:rPr>
              <a:t>L.AK PCSI : 20 places</a:t>
            </a:r>
          </a:p>
        </p:txBody>
      </p:sp>
      <p:pic>
        <p:nvPicPr>
          <p:cNvPr id="15" name="Image 11" descr="Une image contenant extérieur, matériel, photo, assis&#10;&#10;Description générée automatiquement">
            <a:extLst>
              <a:ext uri="{FF2B5EF4-FFF2-40B4-BE49-F238E27FC236}">
                <a16:creationId xmlns:a16="http://schemas.microsoft.com/office/drawing/2014/main" id="{E10B3E15-C4E2-47A6-DF8A-43C025CF3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318" y="3483118"/>
            <a:ext cx="810562" cy="79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6E9766A6-5E4E-09A1-47B8-F2C6E0919663}"/>
              </a:ext>
            </a:extLst>
          </p:cNvPr>
          <p:cNvSpPr/>
          <p:nvPr/>
        </p:nvSpPr>
        <p:spPr>
          <a:xfrm rot="20413791">
            <a:off x="129463" y="2337546"/>
            <a:ext cx="2193374" cy="798776"/>
          </a:xfrm>
          <a:prstGeom prst="roundRect">
            <a:avLst/>
          </a:prstGeom>
          <a:solidFill>
            <a:schemeClr val="bg1"/>
          </a:solidFill>
          <a:ln>
            <a:solidFill>
              <a:srgbClr val="EF84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sz="1400" b="1" i="1" dirty="0">
                <a:solidFill>
                  <a:srgbClr val="EF8407"/>
                </a:solidFill>
              </a:rPr>
              <a:t>Recherche formation dans </a:t>
            </a:r>
            <a:r>
              <a:rPr lang="fr-FR" sz="1400" b="1" i="1" dirty="0" err="1">
                <a:solidFill>
                  <a:srgbClr val="EF8407"/>
                </a:solidFill>
              </a:rPr>
              <a:t>ParcourSup</a:t>
            </a:r>
            <a:r>
              <a:rPr lang="fr-FR" sz="1400" b="1" i="1" dirty="0">
                <a:solidFill>
                  <a:srgbClr val="EF8407"/>
                </a:solidFill>
              </a:rPr>
              <a:t> :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sz="1400" b="1" i="1" dirty="0">
                <a:solidFill>
                  <a:srgbClr val="EF8407"/>
                </a:solidFill>
              </a:rPr>
              <a:t>«option kiné Perpignan»</a:t>
            </a:r>
          </a:p>
        </p:txBody>
      </p:sp>
    </p:spTree>
    <p:extLst>
      <p:ext uri="{BB962C8B-B14F-4D97-AF65-F5344CB8AC3E}">
        <p14:creationId xmlns:p14="http://schemas.microsoft.com/office/powerpoint/2010/main" val="1672860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Répartition des places IFMK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3EA85647-C6C7-19A7-1CAB-C63A7E48C2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307554"/>
              </p:ext>
            </p:extLst>
          </p:nvPr>
        </p:nvGraphicFramePr>
        <p:xfrm>
          <a:off x="1979712" y="1275606"/>
          <a:ext cx="6624736" cy="352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391">
                  <a:extLst>
                    <a:ext uri="{9D8B030D-6E8A-4147-A177-3AD203B41FA5}">
                      <a16:colId xmlns:a16="http://schemas.microsoft.com/office/drawing/2014/main" val="1060921524"/>
                    </a:ext>
                  </a:extLst>
                </a:gridCol>
                <a:gridCol w="962238">
                  <a:extLst>
                    <a:ext uri="{9D8B030D-6E8A-4147-A177-3AD203B41FA5}">
                      <a16:colId xmlns:a16="http://schemas.microsoft.com/office/drawing/2014/main" val="843969639"/>
                    </a:ext>
                  </a:extLst>
                </a:gridCol>
                <a:gridCol w="1053036">
                  <a:extLst>
                    <a:ext uri="{9D8B030D-6E8A-4147-A177-3AD203B41FA5}">
                      <a16:colId xmlns:a16="http://schemas.microsoft.com/office/drawing/2014/main" val="2747519197"/>
                    </a:ext>
                  </a:extLst>
                </a:gridCol>
                <a:gridCol w="823898">
                  <a:extLst>
                    <a:ext uri="{9D8B030D-6E8A-4147-A177-3AD203B41FA5}">
                      <a16:colId xmlns:a16="http://schemas.microsoft.com/office/drawing/2014/main" val="4140855944"/>
                    </a:ext>
                  </a:extLst>
                </a:gridCol>
                <a:gridCol w="946391">
                  <a:extLst>
                    <a:ext uri="{9D8B030D-6E8A-4147-A177-3AD203B41FA5}">
                      <a16:colId xmlns:a16="http://schemas.microsoft.com/office/drawing/2014/main" val="4099190188"/>
                    </a:ext>
                  </a:extLst>
                </a:gridCol>
                <a:gridCol w="946391">
                  <a:extLst>
                    <a:ext uri="{9D8B030D-6E8A-4147-A177-3AD203B41FA5}">
                      <a16:colId xmlns:a16="http://schemas.microsoft.com/office/drawing/2014/main" val="868281422"/>
                    </a:ext>
                  </a:extLst>
                </a:gridCol>
                <a:gridCol w="946391">
                  <a:extLst>
                    <a:ext uri="{9D8B030D-6E8A-4147-A177-3AD203B41FA5}">
                      <a16:colId xmlns:a16="http://schemas.microsoft.com/office/drawing/2014/main" val="330069553"/>
                    </a:ext>
                  </a:extLst>
                </a:gridCol>
              </a:tblGrid>
              <a:tr h="340035"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Filière</a:t>
                      </a:r>
                    </a:p>
                  </a:txBody>
                  <a:tcPr anchor="ctr">
                    <a:solidFill>
                      <a:srgbClr val="1D708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Université</a:t>
                      </a:r>
                    </a:p>
                  </a:txBody>
                  <a:tcPr anchor="ctr">
                    <a:solidFill>
                      <a:srgbClr val="1D708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Places </a:t>
                      </a:r>
                      <a:r>
                        <a:rPr lang="fr-FR" sz="1400" dirty="0" err="1"/>
                        <a:t>ParcourSup</a:t>
                      </a:r>
                      <a:endParaRPr lang="fr-FR" sz="1400" dirty="0"/>
                    </a:p>
                  </a:txBody>
                  <a:tcPr anchor="ctr">
                    <a:solidFill>
                      <a:srgbClr val="1D708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IFMK Perpignan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70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IFMK Montpellier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70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905511"/>
                  </a:ext>
                </a:extLst>
              </a:tr>
              <a:tr h="340035">
                <a:tc vMerge="1">
                  <a:txBody>
                    <a:bodyPr/>
                    <a:lstStyle/>
                    <a:p>
                      <a:r>
                        <a:rPr lang="fr-FR" sz="1600" dirty="0"/>
                        <a:t>Filière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fr-FR" sz="1600" dirty="0"/>
                        <a:t>Université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fr-FR" sz="1600" dirty="0"/>
                        <a:t>Places </a:t>
                      </a:r>
                      <a:r>
                        <a:rPr lang="fr-FR" sz="1600" dirty="0" err="1"/>
                        <a:t>ParcourSup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708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708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708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L2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D70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051317"/>
                  </a:ext>
                </a:extLst>
              </a:tr>
              <a:tr h="279481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PASS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U.M.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1800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5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CD7A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43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CD7A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8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CD7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461542"/>
                  </a:ext>
                </a:extLst>
              </a:tr>
              <a:tr h="461143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LAS1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/>
                        <a:t>U.M., UPVD, UPV, Unîmes, INU Mayotte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583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5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5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398685"/>
                  </a:ext>
                </a:extLst>
              </a:tr>
              <a:tr h="340035"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LAK1 STAPS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rgbClr val="1D708A"/>
                          </a:solidFill>
                        </a:rPr>
                        <a:t>UPVD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1D708A"/>
                          </a:solidFill>
                        </a:rPr>
                        <a:t>15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1D708A"/>
                          </a:solidFill>
                        </a:rPr>
                        <a:t>6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1D708A"/>
                          </a:solidFill>
                        </a:rPr>
                        <a:t>1*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1D708A"/>
                          </a:solidFill>
                        </a:rPr>
                        <a:t>-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1D708A"/>
                          </a:solidFill>
                        </a:rPr>
                        <a:t>-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6289580"/>
                  </a:ext>
                </a:extLst>
              </a:tr>
              <a:tr h="34003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rgbClr val="C00000"/>
                          </a:solidFill>
                        </a:rPr>
                        <a:t>U.M.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50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20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914305"/>
                  </a:ext>
                </a:extLst>
              </a:tr>
              <a:tr h="340035"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LAK1 SV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rgbClr val="1D708A"/>
                          </a:solidFill>
                        </a:rPr>
                        <a:t>UPVD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1D708A"/>
                          </a:solidFill>
                        </a:rPr>
                        <a:t>10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1D708A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1D708A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1D708A"/>
                          </a:solidFill>
                        </a:rPr>
                        <a:t>-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1D708A"/>
                          </a:solidFill>
                        </a:rPr>
                        <a:t>-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68053"/>
                  </a:ext>
                </a:extLst>
              </a:tr>
              <a:tr h="34003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rgbClr val="C00000"/>
                          </a:solidFill>
                        </a:rPr>
                        <a:t>U.M.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20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8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9723663"/>
                  </a:ext>
                </a:extLst>
              </a:tr>
              <a:tr h="34003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LAK1 PCSI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rgbClr val="C00000"/>
                          </a:solidFill>
                        </a:rPr>
                        <a:t>U.M.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20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C00000"/>
                          </a:solidFill>
                        </a:rPr>
                        <a:t>6</a:t>
                      </a:r>
                    </a:p>
                  </a:txBody>
                  <a:tcPr anchor="ctr">
                    <a:solidFill>
                      <a:srgbClr val="FCD7A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3209910"/>
                  </a:ext>
                </a:extLst>
              </a:tr>
              <a:tr h="340035">
                <a:tc gridSpan="3">
                  <a:txBody>
                    <a:bodyPr/>
                    <a:lstStyle/>
                    <a:p>
                      <a:pPr algn="ctr"/>
                      <a:r>
                        <a:rPr lang="fr-FR" sz="1400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Sportif Haut Niveau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1*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 anchor="ctr">
                    <a:solidFill>
                      <a:srgbClr val="FEF3E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9502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362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>
            <a:extLst>
              <a:ext uri="{FF2B5EF4-FFF2-40B4-BE49-F238E27FC236}">
                <a16:creationId xmlns:a16="http://schemas.microsoft.com/office/drawing/2014/main" id="{671EA242-203E-4BED-B712-920D77B2AC6D}"/>
              </a:ext>
            </a:extLst>
          </p:cNvPr>
          <p:cNvSpPr txBox="1"/>
          <p:nvPr/>
        </p:nvSpPr>
        <p:spPr>
          <a:xfrm>
            <a:off x="395536" y="339502"/>
            <a:ext cx="8136904" cy="516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fr-FR" sz="4000" b="1" dirty="0">
                <a:solidFill>
                  <a:srgbClr val="1B7089"/>
                </a:solidFill>
                <a:latin typeface="+mj-lt"/>
              </a:rPr>
              <a:t>PASS – LAS – LAK : Comment choisir ?</a:t>
            </a:r>
            <a:endParaRPr lang="fr-FR" sz="3600" i="1" dirty="0">
              <a:solidFill>
                <a:srgbClr val="1B7089"/>
              </a:solidFill>
              <a:latin typeface="+mj-lt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79EF0A1-CDB4-4F23-9444-0E727A855BFF}"/>
              </a:ext>
            </a:extLst>
          </p:cNvPr>
          <p:cNvGrpSpPr/>
          <p:nvPr/>
        </p:nvGrpSpPr>
        <p:grpSpPr>
          <a:xfrm>
            <a:off x="7092280" y="2988295"/>
            <a:ext cx="2080550" cy="2155204"/>
            <a:chOff x="7092280" y="2988295"/>
            <a:chExt cx="2080550" cy="2155204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A02FE678-0A82-44AB-9516-8E46256AF2FE}"/>
                </a:ext>
              </a:extLst>
            </p:cNvPr>
            <p:cNvGrpSpPr/>
            <p:nvPr/>
          </p:nvGrpSpPr>
          <p:grpSpPr>
            <a:xfrm>
              <a:off x="7092280" y="2988295"/>
              <a:ext cx="2080550" cy="2155204"/>
              <a:chOff x="7524328" y="3435845"/>
              <a:chExt cx="1648502" cy="1707653"/>
            </a:xfrm>
            <a:solidFill>
              <a:srgbClr val="1B7089"/>
            </a:solidFill>
          </p:grpSpPr>
          <p:pic>
            <p:nvPicPr>
              <p:cNvPr id="10" name="Graphique 9">
                <a:extLst>
                  <a:ext uri="{FF2B5EF4-FFF2-40B4-BE49-F238E27FC236}">
                    <a16:creationId xmlns:a16="http://schemas.microsoft.com/office/drawing/2014/main" id="{89154727-5A73-4F3A-B2C6-3CA66B703A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0800000">
                <a:off x="7524328" y="3435845"/>
                <a:ext cx="1642906" cy="1707653"/>
              </a:xfrm>
              <a:prstGeom prst="rect">
                <a:avLst/>
              </a:prstGeom>
            </p:spPr>
          </p:pic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C89DB0B-BD5F-4165-A3D5-BDBFDCD6739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8345781" y="3435845"/>
                <a:ext cx="827049" cy="853827"/>
              </a:xfrm>
              <a:prstGeom prst="line">
                <a:avLst/>
              </a:prstGeom>
              <a:grpFill/>
              <a:ln w="47625">
                <a:solidFill>
                  <a:srgbClr val="EF810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7D64913E-C819-41ED-BBC4-82C4EBF11FBE}"/>
                </a:ext>
              </a:extLst>
            </p:cNvPr>
            <p:cNvGrpSpPr/>
            <p:nvPr/>
          </p:nvGrpSpPr>
          <p:grpSpPr>
            <a:xfrm>
              <a:off x="8172400" y="4206521"/>
              <a:ext cx="669485" cy="669485"/>
              <a:chOff x="426177" y="632470"/>
              <a:chExt cx="1095334" cy="1095334"/>
            </a:xfrm>
          </p:grpSpPr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0A3DFE4D-695C-43EA-8103-04EB53A113A2}"/>
                  </a:ext>
                </a:extLst>
              </p:cNvPr>
              <p:cNvSpPr/>
              <p:nvPr/>
            </p:nvSpPr>
            <p:spPr>
              <a:xfrm>
                <a:off x="426177" y="632470"/>
                <a:ext cx="1095334" cy="1095334"/>
              </a:xfrm>
              <a:prstGeom prst="ellipse">
                <a:avLst/>
              </a:prstGeom>
              <a:solidFill>
                <a:srgbClr val="EF84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pic>
            <p:nvPicPr>
              <p:cNvPr id="25" name="Image 16">
                <a:extLst>
                  <a:ext uri="{FF2B5EF4-FFF2-40B4-BE49-F238E27FC236}">
                    <a16:creationId xmlns:a16="http://schemas.microsoft.com/office/drawing/2014/main" id="{37EF70C5-ABDA-457B-8496-7D44372D39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96946" y="803237"/>
                <a:ext cx="753794" cy="753794"/>
              </a:xfrm>
              <a:prstGeom prst="rect">
                <a:avLst/>
              </a:prstGeom>
            </p:spPr>
          </p:pic>
        </p:grpSp>
      </p:grpSp>
      <p:pic>
        <p:nvPicPr>
          <p:cNvPr id="6" name="Image 5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6916C048-5BCA-5888-3469-CFBA280086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73141"/>
            <a:ext cx="1863876" cy="1863876"/>
          </a:xfrm>
          <a:prstGeom prst="rect">
            <a:avLst/>
          </a:prstGeom>
        </p:spPr>
      </p:pic>
      <p:pic>
        <p:nvPicPr>
          <p:cNvPr id="5" name="Image 4" descr="Une image contenant cercle, Police, Graphique, horloge&#10;&#10;Description générée automatiquement">
            <a:extLst>
              <a:ext uri="{FF2B5EF4-FFF2-40B4-BE49-F238E27FC236}">
                <a16:creationId xmlns:a16="http://schemas.microsoft.com/office/drawing/2014/main" id="{44BD0D75-2DBC-D6C3-5117-1FE7A784E8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944" y="1773141"/>
            <a:ext cx="1867676" cy="186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976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7033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Je veux faire kiné : LAK ou PASS/LAS ?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551DC465-1598-E5EF-663D-4FA864BF35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693115"/>
              </p:ext>
            </p:extLst>
          </p:nvPr>
        </p:nvGraphicFramePr>
        <p:xfrm>
          <a:off x="1115616" y="1491630"/>
          <a:ext cx="7968768" cy="33635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404187243"/>
                    </a:ext>
                  </a:extLst>
                </a:gridCol>
                <a:gridCol w="3264304">
                  <a:extLst>
                    <a:ext uri="{9D8B030D-6E8A-4147-A177-3AD203B41FA5}">
                      <a16:colId xmlns:a16="http://schemas.microsoft.com/office/drawing/2014/main" val="803652976"/>
                    </a:ext>
                  </a:extLst>
                </a:gridCol>
                <a:gridCol w="3264304">
                  <a:extLst>
                    <a:ext uri="{9D8B030D-6E8A-4147-A177-3AD203B41FA5}">
                      <a16:colId xmlns:a16="http://schemas.microsoft.com/office/drawing/2014/main" val="1536870404"/>
                    </a:ext>
                  </a:extLst>
                </a:gridCol>
              </a:tblGrid>
              <a:tr h="671728">
                <a:tc>
                  <a:txBody>
                    <a:bodyPr/>
                    <a:lstStyle/>
                    <a:p>
                      <a:endParaRPr lang="fr-FR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+mj-lt"/>
                        </a:rPr>
                        <a:t>+</a:t>
                      </a:r>
                    </a:p>
                  </a:txBody>
                  <a:tcPr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+mj-lt"/>
                        </a:rPr>
                        <a:t>-</a:t>
                      </a:r>
                    </a:p>
                  </a:txBody>
                  <a:tcPr>
                    <a:solidFill>
                      <a:srgbClr val="EF840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0453110"/>
                  </a:ext>
                </a:extLst>
              </a:tr>
              <a:tr h="1350750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+mj-lt"/>
                        </a:rPr>
                        <a:t>Licence Accès Kiné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dirty="0">
                          <a:latin typeface="+mj-lt"/>
                        </a:rPr>
                        <a:t>Formation de proximité</a:t>
                      </a:r>
                    </a:p>
                    <a:p>
                      <a:pPr marL="285750" indent="-285750"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dirty="0">
                          <a:latin typeface="+mj-lt"/>
                        </a:rPr>
                        <a:t>Taux de réussite connus</a:t>
                      </a:r>
                    </a:p>
                    <a:p>
                      <a:pPr marL="285750" indent="-285750"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dirty="0">
                          <a:latin typeface="+mj-lt"/>
                        </a:rPr>
                        <a:t>Process de sélection simple</a:t>
                      </a:r>
                    </a:p>
                  </a:txBody>
                  <a:tcPr>
                    <a:solidFill>
                      <a:srgbClr val="57BCDB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dirty="0">
                          <a:latin typeface="+mj-lt"/>
                        </a:rPr>
                        <a:t>Mentions peu diversifiées</a:t>
                      </a:r>
                    </a:p>
                    <a:p>
                      <a:pPr marL="285750" indent="-285750"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dirty="0">
                          <a:latin typeface="+mj-lt"/>
                        </a:rPr>
                        <a:t>Pas de candidature MMOP</a:t>
                      </a:r>
                    </a:p>
                    <a:p>
                      <a:pPr marL="285750" indent="-285750"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dirty="0">
                          <a:latin typeface="+mj-lt"/>
                        </a:rPr>
                        <a:t>Hautement sélective</a:t>
                      </a:r>
                    </a:p>
                  </a:txBody>
                  <a:tcPr>
                    <a:solidFill>
                      <a:srgbClr val="FBC2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388955"/>
                  </a:ext>
                </a:extLst>
              </a:tr>
              <a:tr h="1214328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+mj-lt"/>
                        </a:rPr>
                        <a:t>PASS / LAS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dirty="0">
                          <a:latin typeface="+mj-lt"/>
                        </a:rPr>
                        <a:t>Formations diversifiées</a:t>
                      </a:r>
                    </a:p>
                    <a:p>
                      <a:pPr marL="285750" indent="-285750"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dirty="0">
                          <a:latin typeface="+mj-lt"/>
                        </a:rPr>
                        <a:t>Permet de candidater à MMOPK</a:t>
                      </a:r>
                    </a:p>
                  </a:txBody>
                  <a:tcPr>
                    <a:solidFill>
                      <a:srgbClr val="BAE3F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dirty="0">
                          <a:latin typeface="+mj-lt"/>
                        </a:rPr>
                        <a:t>Taux de réussite difficile à appréhender</a:t>
                      </a:r>
                    </a:p>
                    <a:p>
                      <a:pPr marL="285750" indent="-285750"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dirty="0">
                          <a:latin typeface="+mj-lt"/>
                        </a:rPr>
                        <a:t>Sélection de type MMOP (UE Santé Commune, oraux)</a:t>
                      </a:r>
                    </a:p>
                  </a:txBody>
                  <a:tcPr>
                    <a:solidFill>
                      <a:srgbClr val="FDDE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3025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335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PASS ou L.AS : que choisir ?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654136C-CB58-F458-1061-0625B4EB9B67}"/>
              </a:ext>
            </a:extLst>
          </p:cNvPr>
          <p:cNvSpPr txBox="1"/>
          <p:nvPr/>
        </p:nvSpPr>
        <p:spPr>
          <a:xfrm>
            <a:off x="3178835" y="1284664"/>
            <a:ext cx="3658374" cy="114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2 filières très exigeantes !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Il n’y a pas de filière facile !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29FDA5C-6B09-EECE-F743-644848E9F579}"/>
              </a:ext>
            </a:extLst>
          </p:cNvPr>
          <p:cNvSpPr txBox="1"/>
          <p:nvPr/>
        </p:nvSpPr>
        <p:spPr>
          <a:xfrm>
            <a:off x="2843808" y="2859782"/>
            <a:ext cx="4328428" cy="16767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ctr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EF8407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Quelles chances de réussite ?</a:t>
            </a:r>
          </a:p>
          <a:p>
            <a:pPr marL="342900" marR="0" lvl="0" indent="-342900" algn="ctr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EF8407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fr-FR" b="1" i="1" kern="0" dirty="0">
                <a:solidFill>
                  <a:prstClr val="black"/>
                </a:solidFill>
                <a:latin typeface="+mj-lt"/>
              </a:rPr>
              <a:t>Des filières adaptées à chaque situation</a:t>
            </a:r>
          </a:p>
          <a:p>
            <a:pPr marL="342900" marR="0" lvl="0" indent="-342900" algn="ctr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EF8407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Des handicaps à relativiser</a:t>
            </a:r>
          </a:p>
        </p:txBody>
      </p:sp>
    </p:spTree>
    <p:extLst>
      <p:ext uri="{BB962C8B-B14F-4D97-AF65-F5344CB8AC3E}">
        <p14:creationId xmlns:p14="http://schemas.microsoft.com/office/powerpoint/2010/main" val="190352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6BB005EB-BAB4-47F3-0629-C59844C613D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8421"/>
          <a:stretch/>
        </p:blipFill>
        <p:spPr>
          <a:xfrm>
            <a:off x="75049" y="1845095"/>
            <a:ext cx="4464496" cy="273630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PASS ou L.AS : que choisir ?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654136C-CB58-F458-1061-0625B4EB9B67}"/>
              </a:ext>
            </a:extLst>
          </p:cNvPr>
          <p:cNvSpPr txBox="1"/>
          <p:nvPr/>
        </p:nvSpPr>
        <p:spPr>
          <a:xfrm>
            <a:off x="1997367" y="851607"/>
            <a:ext cx="6413936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kern="0" dirty="0">
                <a:solidFill>
                  <a:prstClr val="black"/>
                </a:solidFill>
                <a:latin typeface="+mj-lt"/>
              </a:rPr>
              <a:t>La sélectivité dans </a:t>
            </a:r>
            <a:r>
              <a:rPr lang="fr-FR" sz="2400" b="1" kern="0" dirty="0" err="1">
                <a:solidFill>
                  <a:prstClr val="black"/>
                </a:solidFill>
                <a:latin typeface="+mj-lt"/>
              </a:rPr>
              <a:t>ParcourSup</a:t>
            </a:r>
            <a:r>
              <a:rPr lang="fr-FR" sz="2400" b="1" kern="0" dirty="0">
                <a:solidFill>
                  <a:prstClr val="black"/>
                </a:solidFill>
                <a:latin typeface="+mj-lt"/>
              </a:rPr>
              <a:t> (tous partenaires)</a:t>
            </a:r>
            <a:endParaRPr kumimoji="0" lang="fr-FR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59BF0F6-7FAC-86EF-F2DB-A88D8222EFB0}"/>
              </a:ext>
            </a:extLst>
          </p:cNvPr>
          <p:cNvSpPr txBox="1"/>
          <p:nvPr/>
        </p:nvSpPr>
        <p:spPr>
          <a:xfrm>
            <a:off x="7425260" y="4835723"/>
            <a:ext cx="1718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Données 2023 - 2024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A77D6B-7B23-4EF8-A7DA-56690362BC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3848" y="2378985"/>
            <a:ext cx="801142" cy="91457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D291C4A-B5A1-A1A2-768A-D8E7437E7F9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17428"/>
          <a:stretch/>
        </p:blipFill>
        <p:spPr>
          <a:xfrm>
            <a:off x="4607903" y="1838519"/>
            <a:ext cx="4529718" cy="274288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96BCAFC-43BD-0FD2-8041-AE01FA269B2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3824" t="32353" r="5882" b="35294"/>
          <a:stretch/>
        </p:blipFill>
        <p:spPr>
          <a:xfrm>
            <a:off x="6397357" y="2303815"/>
            <a:ext cx="648072" cy="1018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6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030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Les voies PASS – LAS – LAK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1C9001B6-B2FE-50B6-6101-47B1871FEFE8}"/>
              </a:ext>
            </a:extLst>
          </p:cNvPr>
          <p:cNvSpPr/>
          <p:nvPr/>
        </p:nvSpPr>
        <p:spPr>
          <a:xfrm>
            <a:off x="4013983" y="4683420"/>
            <a:ext cx="1099853" cy="345313"/>
          </a:xfrm>
          <a:prstGeom prst="roundRect">
            <a:avLst>
              <a:gd name="adj" fmla="val 35778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216000" rIns="0" bIns="0" anchor="ctr"/>
          <a:lstStyle/>
          <a:p>
            <a:pPr algn="ctr">
              <a:spcBef>
                <a:spcPts val="1200"/>
              </a:spcBef>
              <a:buClr>
                <a:srgbClr val="000000"/>
              </a:buClr>
              <a:buSzPct val="100000"/>
              <a:defRPr/>
            </a:pPr>
            <a:r>
              <a:rPr lang="fr-FR" sz="1600" b="1" u="sng" dirty="0"/>
              <a:t>K</a:t>
            </a:r>
            <a:r>
              <a:rPr lang="fr-FR" sz="1600" dirty="0"/>
              <a:t>iné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sz="1100" i="1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4A115DC8-B182-689C-786C-C0E11C4B6CA4}"/>
              </a:ext>
            </a:extLst>
          </p:cNvPr>
          <p:cNvSpPr/>
          <p:nvPr/>
        </p:nvSpPr>
        <p:spPr>
          <a:xfrm>
            <a:off x="1857168" y="1677202"/>
            <a:ext cx="1875704" cy="60497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PASS</a:t>
            </a: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Parcours Accès Santé Spécifique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89D47B51-365A-A018-1D04-AFEDEE65723C}"/>
              </a:ext>
            </a:extLst>
          </p:cNvPr>
          <p:cNvSpPr/>
          <p:nvPr/>
        </p:nvSpPr>
        <p:spPr>
          <a:xfrm>
            <a:off x="4488053" y="1677202"/>
            <a:ext cx="1897502" cy="604978"/>
          </a:xfrm>
          <a:prstGeom prst="roundRect">
            <a:avLst/>
          </a:prstGeom>
          <a:solidFill>
            <a:srgbClr val="9999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L.AS</a:t>
            </a: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Licence Accès Santé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B7715B8-FFB0-D0D2-770F-3B636EFC9AC9}"/>
              </a:ext>
            </a:extLst>
          </p:cNvPr>
          <p:cNvSpPr/>
          <p:nvPr/>
        </p:nvSpPr>
        <p:spPr>
          <a:xfrm>
            <a:off x="4022073" y="2781261"/>
            <a:ext cx="1099853" cy="1694175"/>
          </a:xfrm>
          <a:prstGeom prst="roundRect">
            <a:avLst/>
          </a:prstGeom>
          <a:solidFill>
            <a:srgbClr val="1D718A"/>
          </a:solidFill>
          <a:ln w="25400" cap="flat" cmpd="sng" algn="ctr">
            <a:noFill/>
            <a:prstDash val="solid"/>
          </a:ln>
          <a:effectLst/>
        </p:spPr>
        <p:txBody>
          <a:bodyPr lIns="0" tIns="216000" rIns="0" bIns="0"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édecine</a:t>
            </a: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05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aïeutique</a:t>
            </a: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05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dontologie</a:t>
            </a: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05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harmacie</a:t>
            </a: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4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A0848B-5BDA-0C20-0602-BAD295E95111}"/>
              </a:ext>
            </a:extLst>
          </p:cNvPr>
          <p:cNvSpPr/>
          <p:nvPr/>
        </p:nvSpPr>
        <p:spPr>
          <a:xfrm>
            <a:off x="1787456" y="843558"/>
            <a:ext cx="7344816" cy="440414"/>
          </a:xfrm>
          <a:prstGeom prst="rect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tIns="108000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PARCOURSUP</a:t>
            </a:r>
          </a:p>
        </p:txBody>
      </p: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0D7DF7BA-37FC-9643-8030-D9E859AD7862}"/>
              </a:ext>
            </a:extLst>
          </p:cNvPr>
          <p:cNvSpPr/>
          <p:nvPr/>
        </p:nvSpPr>
        <p:spPr>
          <a:xfrm>
            <a:off x="7981752" y="1273316"/>
            <a:ext cx="215472" cy="402529"/>
          </a:xfrm>
          <a:prstGeom prst="downArrow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lèche : bas 13">
            <a:extLst>
              <a:ext uri="{FF2B5EF4-FFF2-40B4-BE49-F238E27FC236}">
                <a16:creationId xmlns:a16="http://schemas.microsoft.com/office/drawing/2014/main" id="{C6021195-3015-6BE0-A535-818438CC40BE}"/>
              </a:ext>
            </a:extLst>
          </p:cNvPr>
          <p:cNvSpPr/>
          <p:nvPr/>
        </p:nvSpPr>
        <p:spPr>
          <a:xfrm>
            <a:off x="5334815" y="1273317"/>
            <a:ext cx="214287" cy="402529"/>
          </a:xfrm>
          <a:prstGeom prst="downArrow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1D35BC00-69B6-998F-7E5F-668C12BA8C08}"/>
              </a:ext>
            </a:extLst>
          </p:cNvPr>
          <p:cNvSpPr/>
          <p:nvPr/>
        </p:nvSpPr>
        <p:spPr>
          <a:xfrm rot="19048037">
            <a:off x="3743088" y="2292014"/>
            <a:ext cx="214288" cy="536311"/>
          </a:xfrm>
          <a:prstGeom prst="downArrow">
            <a:avLst/>
          </a:prstGeom>
          <a:solidFill>
            <a:srgbClr val="1D718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Flèche : bas 15">
            <a:extLst>
              <a:ext uri="{FF2B5EF4-FFF2-40B4-BE49-F238E27FC236}">
                <a16:creationId xmlns:a16="http://schemas.microsoft.com/office/drawing/2014/main" id="{F585EAA0-F0F0-252A-0875-3ABFB772A23C}"/>
              </a:ext>
            </a:extLst>
          </p:cNvPr>
          <p:cNvSpPr/>
          <p:nvPr/>
        </p:nvSpPr>
        <p:spPr>
          <a:xfrm rot="2229639" flipH="1">
            <a:off x="5063284" y="2363635"/>
            <a:ext cx="215472" cy="436828"/>
          </a:xfrm>
          <a:prstGeom prst="downArrow">
            <a:avLst/>
          </a:prstGeom>
          <a:solidFill>
            <a:srgbClr val="1D718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Flèche : bas 16">
            <a:extLst>
              <a:ext uri="{FF2B5EF4-FFF2-40B4-BE49-F238E27FC236}">
                <a16:creationId xmlns:a16="http://schemas.microsoft.com/office/drawing/2014/main" id="{CFD9DB71-D962-B520-80A9-606A39DC8DC4}"/>
              </a:ext>
            </a:extLst>
          </p:cNvPr>
          <p:cNvSpPr/>
          <p:nvPr/>
        </p:nvSpPr>
        <p:spPr>
          <a:xfrm rot="16200000" flipH="1">
            <a:off x="4003318" y="1712126"/>
            <a:ext cx="214287" cy="535128"/>
          </a:xfrm>
          <a:prstGeom prst="downArrow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8" name="Image 11" descr="Une image contenant extérieur, matériel, photo, assis&#10;&#10;Description générée automatiquement">
            <a:extLst>
              <a:ext uri="{FF2B5EF4-FFF2-40B4-BE49-F238E27FC236}">
                <a16:creationId xmlns:a16="http://schemas.microsoft.com/office/drawing/2014/main" id="{D9043983-B5A7-162E-58DC-B926B0740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84" y="2583835"/>
            <a:ext cx="404115" cy="39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881C133-BB3F-7429-5D6E-2BCF6BD892B8}"/>
              </a:ext>
            </a:extLst>
          </p:cNvPr>
          <p:cNvSpPr/>
          <p:nvPr/>
        </p:nvSpPr>
        <p:spPr>
          <a:xfrm>
            <a:off x="7140737" y="1677202"/>
            <a:ext cx="1897502" cy="604978"/>
          </a:xfrm>
          <a:prstGeom prst="roundRect">
            <a:avLst/>
          </a:prstGeom>
          <a:solidFill>
            <a:srgbClr val="93CDDD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L.AK</a:t>
            </a: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Licence Accès Kiné</a:t>
            </a:r>
          </a:p>
        </p:txBody>
      </p:sp>
      <p:sp>
        <p:nvSpPr>
          <p:cNvPr id="5" name="Flèche : bas 4">
            <a:extLst>
              <a:ext uri="{FF2B5EF4-FFF2-40B4-BE49-F238E27FC236}">
                <a16:creationId xmlns:a16="http://schemas.microsoft.com/office/drawing/2014/main" id="{653D811A-659F-A528-4E1F-0A9314714572}"/>
              </a:ext>
            </a:extLst>
          </p:cNvPr>
          <p:cNvSpPr/>
          <p:nvPr/>
        </p:nvSpPr>
        <p:spPr>
          <a:xfrm>
            <a:off x="2687877" y="1286686"/>
            <a:ext cx="214287" cy="402529"/>
          </a:xfrm>
          <a:prstGeom prst="downArrow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Flèche : bas 19">
            <a:extLst>
              <a:ext uri="{FF2B5EF4-FFF2-40B4-BE49-F238E27FC236}">
                <a16:creationId xmlns:a16="http://schemas.microsoft.com/office/drawing/2014/main" id="{DA1111AE-ECF2-30F6-A5B7-85E498A657B5}"/>
              </a:ext>
            </a:extLst>
          </p:cNvPr>
          <p:cNvSpPr/>
          <p:nvPr/>
        </p:nvSpPr>
        <p:spPr>
          <a:xfrm rot="2405996" flipH="1">
            <a:off x="5982578" y="1876896"/>
            <a:ext cx="189824" cy="3189167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Flèche : bas 20">
            <a:extLst>
              <a:ext uri="{FF2B5EF4-FFF2-40B4-BE49-F238E27FC236}">
                <a16:creationId xmlns:a16="http://schemas.microsoft.com/office/drawing/2014/main" id="{A67638FF-E9A5-AEDF-5B7C-001CC7600217}"/>
              </a:ext>
            </a:extLst>
          </p:cNvPr>
          <p:cNvSpPr/>
          <p:nvPr/>
        </p:nvSpPr>
        <p:spPr>
          <a:xfrm rot="1262501" flipH="1">
            <a:off x="5454697" y="2338854"/>
            <a:ext cx="115649" cy="2379254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Flèche : bas 21">
            <a:extLst>
              <a:ext uri="{FF2B5EF4-FFF2-40B4-BE49-F238E27FC236}">
                <a16:creationId xmlns:a16="http://schemas.microsoft.com/office/drawing/2014/main" id="{15B2CBA0-CA07-E2C4-10AF-0FD8C70B4E59}"/>
              </a:ext>
            </a:extLst>
          </p:cNvPr>
          <p:cNvSpPr/>
          <p:nvPr/>
        </p:nvSpPr>
        <p:spPr>
          <a:xfrm rot="20337499">
            <a:off x="3495361" y="2333041"/>
            <a:ext cx="115649" cy="2379254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D6FBD0E7-8111-26AC-DDBF-97EDA44AA2FF}"/>
              </a:ext>
            </a:extLst>
          </p:cNvPr>
          <p:cNvSpPr/>
          <p:nvPr/>
        </p:nvSpPr>
        <p:spPr>
          <a:xfrm>
            <a:off x="7031641" y="2745259"/>
            <a:ext cx="1099853" cy="891498"/>
          </a:xfrm>
          <a:prstGeom prst="roundRect">
            <a:avLst/>
          </a:prstGeom>
          <a:solidFill>
            <a:srgbClr val="EF8407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i="0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poursuite</a:t>
            </a:r>
          </a:p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i="0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Licence socle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88614F6B-E567-3450-109C-36DBF607C6F3}"/>
              </a:ext>
            </a:extLst>
          </p:cNvPr>
          <p:cNvSpPr/>
          <p:nvPr/>
        </p:nvSpPr>
        <p:spPr>
          <a:xfrm>
            <a:off x="7031641" y="3938212"/>
            <a:ext cx="1099853" cy="891498"/>
          </a:xfrm>
          <a:prstGeom prst="roundRect">
            <a:avLst/>
          </a:prstGeom>
          <a:solidFill>
            <a:srgbClr val="EF8407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i="0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Masters, écoles, …</a:t>
            </a:r>
          </a:p>
        </p:txBody>
      </p:sp>
      <p:sp>
        <p:nvSpPr>
          <p:cNvPr id="26" name="Flèche : bas 25">
            <a:extLst>
              <a:ext uri="{FF2B5EF4-FFF2-40B4-BE49-F238E27FC236}">
                <a16:creationId xmlns:a16="http://schemas.microsoft.com/office/drawing/2014/main" id="{B199C708-D988-D07A-3B74-E4A9A0DE4AAF}"/>
              </a:ext>
            </a:extLst>
          </p:cNvPr>
          <p:cNvSpPr/>
          <p:nvPr/>
        </p:nvSpPr>
        <p:spPr>
          <a:xfrm rot="2229639" flipH="1">
            <a:off x="7724272" y="2310865"/>
            <a:ext cx="215472" cy="436828"/>
          </a:xfrm>
          <a:prstGeom prst="downArrow">
            <a:avLst/>
          </a:prstGeom>
          <a:solidFill>
            <a:srgbClr val="EF840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Flèche : bas 26">
            <a:extLst>
              <a:ext uri="{FF2B5EF4-FFF2-40B4-BE49-F238E27FC236}">
                <a16:creationId xmlns:a16="http://schemas.microsoft.com/office/drawing/2014/main" id="{DE37A16D-CECA-BC7B-E6C2-140E444114D4}"/>
              </a:ext>
            </a:extLst>
          </p:cNvPr>
          <p:cNvSpPr/>
          <p:nvPr/>
        </p:nvSpPr>
        <p:spPr>
          <a:xfrm rot="19048037">
            <a:off x="6667185" y="2242032"/>
            <a:ext cx="214288" cy="615090"/>
          </a:xfrm>
          <a:prstGeom prst="downArrow">
            <a:avLst/>
          </a:prstGeom>
          <a:solidFill>
            <a:srgbClr val="EF840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Flèche : bas 27">
            <a:extLst>
              <a:ext uri="{FF2B5EF4-FFF2-40B4-BE49-F238E27FC236}">
                <a16:creationId xmlns:a16="http://schemas.microsoft.com/office/drawing/2014/main" id="{BC99476C-0E0A-ECFE-EDE7-B56B0AA94DDE}"/>
              </a:ext>
            </a:extLst>
          </p:cNvPr>
          <p:cNvSpPr/>
          <p:nvPr/>
        </p:nvSpPr>
        <p:spPr>
          <a:xfrm flipH="1">
            <a:off x="7473830" y="3659296"/>
            <a:ext cx="215472" cy="256377"/>
          </a:xfrm>
          <a:prstGeom prst="downArrow">
            <a:avLst/>
          </a:prstGeom>
          <a:solidFill>
            <a:srgbClr val="EF840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44926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2E27D60B-CCAF-C35E-C776-FCA38F38D1D6}"/>
              </a:ext>
            </a:extLst>
          </p:cNvPr>
          <p:cNvSpPr/>
          <p:nvPr/>
        </p:nvSpPr>
        <p:spPr>
          <a:xfrm>
            <a:off x="1649289" y="3378569"/>
            <a:ext cx="1030572" cy="1080120"/>
          </a:xfrm>
          <a:prstGeom prst="ellipse">
            <a:avLst/>
          </a:prstGeom>
          <a:solidFill>
            <a:schemeClr val="bg1"/>
          </a:solidFill>
          <a:ln w="57150">
            <a:solidFill>
              <a:srgbClr val="1D718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EF8407"/>
                </a:solidFill>
              </a:rPr>
              <a:t>2 </a:t>
            </a:r>
            <a:r>
              <a:rPr lang="fr-FR" sz="1200" b="1" dirty="0">
                <a:solidFill>
                  <a:srgbClr val="EF8407"/>
                </a:solidFill>
              </a:rPr>
              <a:t>chances pour tous !</a:t>
            </a: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8776461E-C69E-C2A9-0ED6-1DFF1CFEBF61}"/>
              </a:ext>
            </a:extLst>
          </p:cNvPr>
          <p:cNvCxnSpPr/>
          <p:nvPr/>
        </p:nvCxnSpPr>
        <p:spPr>
          <a:xfrm flipH="1" flipV="1">
            <a:off x="5220072" y="3636757"/>
            <a:ext cx="1728192" cy="690787"/>
          </a:xfrm>
          <a:prstGeom prst="straightConnector1">
            <a:avLst/>
          </a:prstGeom>
          <a:ln>
            <a:solidFill>
              <a:srgbClr val="1D718A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DD280407-90DF-82BE-FF98-6DA85A13D46A}"/>
              </a:ext>
            </a:extLst>
          </p:cNvPr>
          <p:cNvSpPr txBox="1"/>
          <p:nvPr/>
        </p:nvSpPr>
        <p:spPr>
          <a:xfrm rot="1320000">
            <a:off x="5874319" y="3881196"/>
            <a:ext cx="1125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i="1" dirty="0">
                <a:solidFill>
                  <a:srgbClr val="1D718A"/>
                </a:solidFill>
              </a:rPr>
              <a:t>Passerelles Bac +5</a:t>
            </a:r>
          </a:p>
          <a:p>
            <a:pPr algn="ctr"/>
            <a:endParaRPr lang="fr-FR" sz="300" i="1" dirty="0">
              <a:solidFill>
                <a:srgbClr val="1D718A"/>
              </a:solidFill>
            </a:endParaRPr>
          </a:p>
          <a:p>
            <a:pPr algn="ctr"/>
            <a:r>
              <a:rPr lang="fr-FR" sz="1000" i="1" dirty="0">
                <a:solidFill>
                  <a:srgbClr val="1D718A"/>
                </a:solidFill>
              </a:rPr>
              <a:t>+ 2 chances</a:t>
            </a:r>
          </a:p>
        </p:txBody>
      </p:sp>
    </p:spTree>
    <p:extLst>
      <p:ext uri="{BB962C8B-B14F-4D97-AF65-F5344CB8AC3E}">
        <p14:creationId xmlns:p14="http://schemas.microsoft.com/office/powerpoint/2010/main" val="311811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5" grpId="0" animBg="1"/>
      <p:bldP spid="16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PASS ou L.AS : que choisir ?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654136C-CB58-F458-1061-0625B4EB9B67}"/>
              </a:ext>
            </a:extLst>
          </p:cNvPr>
          <p:cNvSpPr txBox="1"/>
          <p:nvPr/>
        </p:nvSpPr>
        <p:spPr>
          <a:xfrm>
            <a:off x="2342010" y="851607"/>
            <a:ext cx="572464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kern="0" dirty="0">
                <a:solidFill>
                  <a:prstClr val="black"/>
                </a:solidFill>
                <a:latin typeface="+mj-lt"/>
              </a:rPr>
              <a:t>La sélectivité dans </a:t>
            </a:r>
            <a:r>
              <a:rPr lang="fr-FR" sz="2400" b="1" kern="0" dirty="0" err="1">
                <a:solidFill>
                  <a:prstClr val="black"/>
                </a:solidFill>
                <a:latin typeface="+mj-lt"/>
              </a:rPr>
              <a:t>ParcourSup</a:t>
            </a:r>
            <a:r>
              <a:rPr lang="fr-FR" sz="2400" b="1" kern="0" dirty="0">
                <a:solidFill>
                  <a:prstClr val="black"/>
                </a:solidFill>
                <a:latin typeface="+mj-lt"/>
              </a:rPr>
              <a:t> (L.AS UPVD)</a:t>
            </a:r>
            <a:endParaRPr kumimoji="0" lang="fr-FR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5BDF0C44-8AF8-64AC-1F9A-8BD89C236A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4364839"/>
              </p:ext>
            </p:extLst>
          </p:nvPr>
        </p:nvGraphicFramePr>
        <p:xfrm>
          <a:off x="827584" y="1726704"/>
          <a:ext cx="4200525" cy="3135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207093CB-73BF-2C40-F972-ECFC15A2C5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9207462"/>
              </p:ext>
            </p:extLst>
          </p:nvPr>
        </p:nvGraphicFramePr>
        <p:xfrm>
          <a:off x="5125264" y="1707654"/>
          <a:ext cx="4200525" cy="3135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EC650866-7EB0-6EA8-3E49-C495B7954867}"/>
              </a:ext>
            </a:extLst>
          </p:cNvPr>
          <p:cNvSpPr txBox="1"/>
          <p:nvPr/>
        </p:nvSpPr>
        <p:spPr>
          <a:xfrm>
            <a:off x="971600" y="4907410"/>
            <a:ext cx="55531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TB, B, AB, SM : mentions au Bac NBGE ou ancien Bac S – Autre : Autres types de bacs ou bacs étrangers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B5307A6-883C-BE53-85E3-996F0E7AE8AE}"/>
              </a:ext>
            </a:extLst>
          </p:cNvPr>
          <p:cNvSpPr txBox="1"/>
          <p:nvPr/>
        </p:nvSpPr>
        <p:spPr>
          <a:xfrm>
            <a:off x="7425260" y="4835723"/>
            <a:ext cx="1718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Données 2020 - 2023</a:t>
            </a:r>
          </a:p>
        </p:txBody>
      </p:sp>
    </p:spTree>
    <p:extLst>
      <p:ext uri="{BB962C8B-B14F-4D97-AF65-F5344CB8AC3E}">
        <p14:creationId xmlns:p14="http://schemas.microsoft.com/office/powerpoint/2010/main" val="313451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4A1996EB-E07A-28A0-D06F-F42577732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1900781"/>
            <a:ext cx="6336704" cy="2449292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PASS ou L.AS : que choisir ?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654136C-CB58-F458-1061-0625B4EB9B67}"/>
              </a:ext>
            </a:extLst>
          </p:cNvPr>
          <p:cNvSpPr txBox="1"/>
          <p:nvPr/>
        </p:nvSpPr>
        <p:spPr>
          <a:xfrm>
            <a:off x="3305421" y="851607"/>
            <a:ext cx="3797836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kern="0" dirty="0">
                <a:solidFill>
                  <a:prstClr val="black"/>
                </a:solidFill>
                <a:latin typeface="+mj-lt"/>
              </a:rPr>
              <a:t>Nombre de places par filière</a:t>
            </a:r>
            <a:endParaRPr kumimoji="0" lang="fr-FR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3D6840-0EBC-4332-CCEA-40C0369EDA81}"/>
              </a:ext>
            </a:extLst>
          </p:cNvPr>
          <p:cNvSpPr/>
          <p:nvPr/>
        </p:nvSpPr>
        <p:spPr>
          <a:xfrm>
            <a:off x="3305421" y="2264945"/>
            <a:ext cx="2130675" cy="210700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A923624-482A-B1EF-0894-C544B083A1B4}"/>
              </a:ext>
            </a:extLst>
          </p:cNvPr>
          <p:cNvSpPr txBox="1"/>
          <p:nvPr/>
        </p:nvSpPr>
        <p:spPr>
          <a:xfrm>
            <a:off x="1403648" y="4687592"/>
            <a:ext cx="4926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rgbClr val="EF8407"/>
                </a:solidFill>
                <a:latin typeface="+mj-lt"/>
              </a:rPr>
              <a:t>A rapprocher du nombre de candidats recevables !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0A09AA3-D1EA-C9FE-4583-072F13899A8C}"/>
              </a:ext>
            </a:extLst>
          </p:cNvPr>
          <p:cNvSpPr txBox="1"/>
          <p:nvPr/>
        </p:nvSpPr>
        <p:spPr>
          <a:xfrm>
            <a:off x="1115616" y="1558094"/>
            <a:ext cx="4869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rgbClr val="1D708A"/>
                </a:solidFill>
              </a:rPr>
              <a:t>Exemple année en cours : redéfini chaque année !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12BA09F-5EA6-4E46-24FB-9F21CDA9C1E2}"/>
              </a:ext>
            </a:extLst>
          </p:cNvPr>
          <p:cNvSpPr txBox="1"/>
          <p:nvPr/>
        </p:nvSpPr>
        <p:spPr>
          <a:xfrm>
            <a:off x="3490633" y="4351622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>
                <a:solidFill>
                  <a:srgbClr val="CE0918"/>
                </a:solidFill>
              </a:rPr>
              <a:t>369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C287729-CA6A-7557-04D1-8EF7AEDABE4D}"/>
              </a:ext>
            </a:extLst>
          </p:cNvPr>
          <p:cNvSpPr txBox="1"/>
          <p:nvPr/>
        </p:nvSpPr>
        <p:spPr>
          <a:xfrm>
            <a:off x="4110265" y="435162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>
                <a:solidFill>
                  <a:srgbClr val="CE0918"/>
                </a:solidFill>
              </a:rPr>
              <a:t>87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97A0B78-AF36-9A80-CEAE-6B5233C7F48F}"/>
              </a:ext>
            </a:extLst>
          </p:cNvPr>
          <p:cNvSpPr txBox="1"/>
          <p:nvPr/>
        </p:nvSpPr>
        <p:spPr>
          <a:xfrm>
            <a:off x="4774029" y="4351622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>
                <a:solidFill>
                  <a:srgbClr val="CE0918"/>
                </a:solidFill>
              </a:rPr>
              <a:t>236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F1C68B2-6287-B189-947A-624C6541A740}"/>
              </a:ext>
            </a:extLst>
          </p:cNvPr>
          <p:cNvSpPr txBox="1"/>
          <p:nvPr/>
        </p:nvSpPr>
        <p:spPr>
          <a:xfrm>
            <a:off x="6626737" y="4505510"/>
            <a:ext cx="1939955" cy="615553"/>
          </a:xfrm>
          <a:prstGeom prst="rect">
            <a:avLst/>
          </a:prstGeom>
          <a:solidFill>
            <a:srgbClr val="EF8407"/>
          </a:solidFill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+mj-lt"/>
              </a:rPr>
              <a:t>Candidats recevables 2023-2024 :</a:t>
            </a:r>
          </a:p>
          <a:p>
            <a:pPr marL="269875"/>
            <a:r>
              <a:rPr lang="fr-FR" sz="800" i="1" dirty="0">
                <a:solidFill>
                  <a:schemeClr val="bg1"/>
                </a:solidFill>
                <a:latin typeface="+mj-lt"/>
              </a:rPr>
              <a:t>695 PASS</a:t>
            </a:r>
          </a:p>
          <a:p>
            <a:pPr marL="269875"/>
            <a:r>
              <a:rPr lang="fr-FR" sz="800" i="1" dirty="0">
                <a:solidFill>
                  <a:schemeClr val="bg1"/>
                </a:solidFill>
                <a:latin typeface="+mj-lt"/>
              </a:rPr>
              <a:t>98 LAS1</a:t>
            </a:r>
          </a:p>
          <a:p>
            <a:pPr marL="269875"/>
            <a:r>
              <a:rPr lang="fr-FR" sz="800" i="1" dirty="0">
                <a:solidFill>
                  <a:schemeClr val="bg1"/>
                </a:solidFill>
                <a:latin typeface="+mj-lt"/>
              </a:rPr>
              <a:t>398 LAS2/3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45D4154-5C49-FB86-4D3F-D6802C317EBD}"/>
              </a:ext>
            </a:extLst>
          </p:cNvPr>
          <p:cNvSpPr txBox="1"/>
          <p:nvPr/>
        </p:nvSpPr>
        <p:spPr>
          <a:xfrm>
            <a:off x="3779912" y="396157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EF8407"/>
                </a:solidFill>
              </a:rPr>
              <a:t>&gt;27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CF7BC3C-6795-24CD-44D7-509EFFA95438}"/>
              </a:ext>
            </a:extLst>
          </p:cNvPr>
          <p:cNvSpPr txBox="1"/>
          <p:nvPr/>
        </p:nvSpPr>
        <p:spPr>
          <a:xfrm>
            <a:off x="4366093" y="3961574"/>
            <a:ext cx="3145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EF8407"/>
                </a:solidFill>
              </a:rPr>
              <a:t>&gt;9</a:t>
            </a:r>
          </a:p>
        </p:txBody>
      </p:sp>
    </p:spTree>
    <p:extLst>
      <p:ext uri="{BB962C8B-B14F-4D97-AF65-F5344CB8AC3E}">
        <p14:creationId xmlns:p14="http://schemas.microsoft.com/office/powerpoint/2010/main" val="320324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5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Taux de réussite PASS / LAS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654136C-CB58-F458-1061-0625B4EB9B67}"/>
              </a:ext>
            </a:extLst>
          </p:cNvPr>
          <p:cNvSpPr txBox="1"/>
          <p:nvPr/>
        </p:nvSpPr>
        <p:spPr>
          <a:xfrm>
            <a:off x="2506340" y="851607"/>
            <a:ext cx="5396029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kern="0" dirty="0">
                <a:solidFill>
                  <a:prstClr val="black"/>
                </a:solidFill>
                <a:latin typeface="+mj-lt"/>
              </a:rPr>
              <a:t>Une forte iniquité géographique en PASS</a:t>
            </a:r>
            <a:endParaRPr kumimoji="0" lang="fr-FR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DC13CC4-44BD-89B6-72B5-F71A03249B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6972" y="1707654"/>
            <a:ext cx="4573080" cy="309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1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Taux de réussite PASS / LAS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654136C-CB58-F458-1061-0625B4EB9B67}"/>
              </a:ext>
            </a:extLst>
          </p:cNvPr>
          <p:cNvSpPr txBox="1"/>
          <p:nvPr/>
        </p:nvSpPr>
        <p:spPr>
          <a:xfrm>
            <a:off x="3060169" y="851607"/>
            <a:ext cx="4288353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kern="0" dirty="0">
                <a:solidFill>
                  <a:prstClr val="black"/>
                </a:solidFill>
                <a:latin typeface="+mj-lt"/>
              </a:rPr>
              <a:t>Taux de réussite L.AS 2023-2024</a:t>
            </a:r>
            <a:endParaRPr kumimoji="0" lang="fr-FR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004904-9529-C4A8-5B04-9450A059F44E}"/>
              </a:ext>
            </a:extLst>
          </p:cNvPr>
          <p:cNvSpPr/>
          <p:nvPr/>
        </p:nvSpPr>
        <p:spPr>
          <a:xfrm>
            <a:off x="4303640" y="2688824"/>
            <a:ext cx="975996" cy="1051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9C1C59-9987-CB20-B897-FCAC530D64A5}"/>
              </a:ext>
            </a:extLst>
          </p:cNvPr>
          <p:cNvSpPr/>
          <p:nvPr/>
        </p:nvSpPr>
        <p:spPr>
          <a:xfrm>
            <a:off x="4325029" y="2665983"/>
            <a:ext cx="1018416" cy="1096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4081987-FFAF-5801-4350-24B744431EF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9444"/>
          <a:stretch/>
        </p:blipFill>
        <p:spPr>
          <a:xfrm>
            <a:off x="91260" y="1923678"/>
            <a:ext cx="4408490" cy="273630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CA30D42-0735-CF8C-AEBA-A1CEC5F61B7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759" r="20075"/>
          <a:stretch/>
        </p:blipFill>
        <p:spPr>
          <a:xfrm>
            <a:off x="4860032" y="1923678"/>
            <a:ext cx="4113514" cy="273630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FC6B748-3B9C-16E9-90DA-72347E66F7C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0274" t="30782" r="5940" b="32994"/>
          <a:stretch/>
        </p:blipFill>
        <p:spPr>
          <a:xfrm>
            <a:off x="3989417" y="2427734"/>
            <a:ext cx="822100" cy="108012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5EC1022-8F89-5EC2-712B-C21099BB661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0274" t="30782" r="5940" b="32994"/>
          <a:stretch/>
        </p:blipFill>
        <p:spPr>
          <a:xfrm>
            <a:off x="8311060" y="2427734"/>
            <a:ext cx="822100" cy="108012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307997F-2E60-193D-6B35-0ADD395899ED}"/>
              </a:ext>
            </a:extLst>
          </p:cNvPr>
          <p:cNvSpPr txBox="1"/>
          <p:nvPr/>
        </p:nvSpPr>
        <p:spPr>
          <a:xfrm>
            <a:off x="2978260" y="4682823"/>
            <a:ext cx="436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b="1">
                <a:solidFill>
                  <a:srgbClr val="1D708A"/>
                </a:solidFill>
                <a:latin typeface="+mj-lt"/>
              </a:defRPr>
            </a:lvl1pPr>
          </a:lstStyle>
          <a:p>
            <a:r>
              <a:rPr lang="fr-FR" dirty="0">
                <a:sym typeface="Wingdings" panose="05000000000000000000" pitchFamily="2" charset="2"/>
              </a:rPr>
              <a:t> </a:t>
            </a:r>
            <a:r>
              <a:rPr lang="fr-FR" dirty="0"/>
              <a:t>Des taux de réussite importants à l’UPVD</a:t>
            </a:r>
          </a:p>
        </p:txBody>
      </p:sp>
    </p:spTree>
    <p:extLst>
      <p:ext uri="{BB962C8B-B14F-4D97-AF65-F5344CB8AC3E}">
        <p14:creationId xmlns:p14="http://schemas.microsoft.com/office/powerpoint/2010/main" val="9906060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Taux de réussite PASS / LAS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graphicFrame>
        <p:nvGraphicFramePr>
          <p:cNvPr id="5" name="Graphique 4">
            <a:extLst>
              <a:ext uri="{FF2B5EF4-FFF2-40B4-BE49-F238E27FC236}">
                <a16:creationId xmlns:a16="http://schemas.microsoft.com/office/drawing/2014/main" id="{07F663F6-DF7F-A354-CA66-9E826DF7CA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9776453"/>
              </p:ext>
            </p:extLst>
          </p:nvPr>
        </p:nvGraphicFramePr>
        <p:xfrm>
          <a:off x="1374452" y="1203598"/>
          <a:ext cx="3413572" cy="306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CA754149-3769-4DB3-9C4D-502F8578AB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5239138"/>
              </p:ext>
            </p:extLst>
          </p:nvPr>
        </p:nvGraphicFramePr>
        <p:xfrm>
          <a:off x="5292080" y="1203598"/>
          <a:ext cx="3304988" cy="306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715B301D-BEF5-551C-AC90-E6E888BA4E7F}"/>
              </a:ext>
            </a:extLst>
          </p:cNvPr>
          <p:cNvSpPr txBox="1"/>
          <p:nvPr/>
        </p:nvSpPr>
        <p:spPr>
          <a:xfrm>
            <a:off x="1552980" y="4359964"/>
            <a:ext cx="712990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300" i="1" dirty="0">
                <a:solidFill>
                  <a:srgbClr val="EF8407"/>
                </a:solidFill>
              </a:rPr>
              <a:t>Attention significativité pour les LAS1 (petits effectifs) mais chiffres 2022-2023 vont dans le même sens.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8235A79-2617-149D-1A33-81E116AFFA79}"/>
              </a:ext>
            </a:extLst>
          </p:cNvPr>
          <p:cNvSpPr txBox="1"/>
          <p:nvPr/>
        </p:nvSpPr>
        <p:spPr>
          <a:xfrm>
            <a:off x="1122222" y="4740626"/>
            <a:ext cx="799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>
                <a:solidFill>
                  <a:srgbClr val="1D708A"/>
                </a:solidFill>
                <a:latin typeface="+mj-lt"/>
              </a:rPr>
              <a:t>Bons étudiants en LAS (Darwin ou autres !) ont 2 fois plus de chances de réussite !</a:t>
            </a:r>
          </a:p>
        </p:txBody>
      </p:sp>
    </p:spTree>
    <p:extLst>
      <p:ext uri="{BB962C8B-B14F-4D97-AF65-F5344CB8AC3E}">
        <p14:creationId xmlns:p14="http://schemas.microsoft.com/office/powerpoint/2010/main" val="26768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PASS ou L.AS : que choisir ?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654136C-CB58-F458-1061-0625B4EB9B67}"/>
              </a:ext>
            </a:extLst>
          </p:cNvPr>
          <p:cNvSpPr txBox="1"/>
          <p:nvPr/>
        </p:nvSpPr>
        <p:spPr>
          <a:xfrm>
            <a:off x="2571230" y="851607"/>
            <a:ext cx="5266185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Des filières adaptées à chaque situation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0A5D1EE-3519-E91F-CBF1-F495B3366E89}"/>
              </a:ext>
            </a:extLst>
          </p:cNvPr>
          <p:cNvSpPr txBox="1"/>
          <p:nvPr/>
        </p:nvSpPr>
        <p:spPr>
          <a:xfrm>
            <a:off x="1172915" y="1779662"/>
            <a:ext cx="7714676" cy="1235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EF84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 souplesse de la filière L.AS</a:t>
            </a:r>
          </a:p>
          <a:p>
            <a:pPr marL="8064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+mj-lt"/>
              </a:rPr>
              <a:t>Peut se faire à Perpignan ou Narbonne</a:t>
            </a:r>
          </a:p>
          <a:p>
            <a:pPr marL="8064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+mj-lt"/>
              </a:rPr>
              <a:t>L’étudiant peut profiter de ses points forts (Maths, Physique-Chimie, SES, Droit)</a:t>
            </a:r>
          </a:p>
          <a:p>
            <a:pPr marL="8064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+mj-lt"/>
              </a:rPr>
              <a:t>L’étudiant peut hésiter entre les filières médicales et une autre discipline</a:t>
            </a:r>
            <a:endParaRPr lang="fr-FR" dirty="0">
              <a:latin typeface="+mj-lt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8553DD0-41BD-0BBB-76B9-D1BD0DB836FD}"/>
              </a:ext>
            </a:extLst>
          </p:cNvPr>
          <p:cNvSpPr txBox="1"/>
          <p:nvPr/>
        </p:nvSpPr>
        <p:spPr>
          <a:xfrm>
            <a:off x="1172915" y="3230651"/>
            <a:ext cx="7568786" cy="1466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EF84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 systèmes de travail très différents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600" b="1" dirty="0">
                <a:solidFill>
                  <a:srgbClr val="1D718A"/>
                </a:solidFill>
                <a:latin typeface="+mj-lt"/>
              </a:rPr>
              <a:t>PASS</a:t>
            </a:r>
            <a:r>
              <a:rPr lang="fr-FR" sz="1600" dirty="0">
                <a:latin typeface="+mj-lt"/>
              </a:rPr>
              <a:t> : Assimilation d’une grande quantité de notions ; QCM finaux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600" b="1" dirty="0">
                <a:solidFill>
                  <a:srgbClr val="1D718A"/>
                </a:solidFill>
                <a:latin typeface="+mj-lt"/>
              </a:rPr>
              <a:t>L.AS </a:t>
            </a:r>
            <a:r>
              <a:rPr lang="fr-FR" sz="1600" dirty="0">
                <a:latin typeface="+mj-lt"/>
              </a:rPr>
              <a:t>: CM, Travaux Dirigés, Travaux Pratiques : hétérogénéité de pratiques dans les UE ;</a:t>
            </a:r>
          </a:p>
          <a:p>
            <a:pPr marL="536575">
              <a:lnSpc>
                <a:spcPct val="120000"/>
              </a:lnSpc>
              <a:spcBef>
                <a:spcPts val="600"/>
              </a:spcBef>
            </a:pPr>
            <a:r>
              <a:rPr lang="fr-FR" sz="1600" dirty="0">
                <a:latin typeface="+mj-lt"/>
              </a:rPr>
              <a:t>Evaluation continue (CC, tests, TP, travaux de groupe, …) + examens terminaux</a:t>
            </a:r>
          </a:p>
        </p:txBody>
      </p:sp>
    </p:spTree>
    <p:extLst>
      <p:ext uri="{BB962C8B-B14F-4D97-AF65-F5344CB8AC3E}">
        <p14:creationId xmlns:p14="http://schemas.microsoft.com/office/powerpoint/2010/main" val="13365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PASS ou L.AS : que choisir ?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654136C-CB58-F458-1061-0625B4EB9B67}"/>
              </a:ext>
            </a:extLst>
          </p:cNvPr>
          <p:cNvSpPr txBox="1"/>
          <p:nvPr/>
        </p:nvSpPr>
        <p:spPr>
          <a:xfrm>
            <a:off x="3407988" y="851607"/>
            <a:ext cx="3592651" cy="589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Des handicaps à relativiser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0A5D1EE-3519-E91F-CBF1-F495B3366E89}"/>
              </a:ext>
            </a:extLst>
          </p:cNvPr>
          <p:cNvSpPr txBox="1"/>
          <p:nvPr/>
        </p:nvSpPr>
        <p:spPr>
          <a:xfrm>
            <a:off x="1187624" y="1702192"/>
            <a:ext cx="6576672" cy="16083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EF84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Quel devenir pour les LAS dans les études médicales ?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600" dirty="0">
                <a:latin typeface="+mj-lt"/>
              </a:rPr>
              <a:t>Moins de facilités au début que les PASS, mais :</a:t>
            </a:r>
          </a:p>
          <a:p>
            <a:pPr marL="8064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+mj-lt"/>
              </a:rPr>
              <a:t>Bonne réussite globale des anciens LAS UPVD en MMOP</a:t>
            </a:r>
          </a:p>
          <a:p>
            <a:pPr marL="8064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+mj-lt"/>
              </a:rPr>
              <a:t>Modules de remédiation destinés aux ex-LAS dans certaines filières</a:t>
            </a:r>
          </a:p>
          <a:p>
            <a:pPr marL="8064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latin typeface="+mj-lt"/>
              </a:rPr>
              <a:t>Panel de compétences plus large (certaines filières et long terme)</a:t>
            </a:r>
            <a:endParaRPr lang="fr-FR" dirty="0">
              <a:latin typeface="+mj-lt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8553DD0-41BD-0BBB-76B9-D1BD0DB836FD}"/>
              </a:ext>
            </a:extLst>
          </p:cNvPr>
          <p:cNvSpPr txBox="1"/>
          <p:nvPr/>
        </p:nvSpPr>
        <p:spPr>
          <a:xfrm>
            <a:off x="1179679" y="3572094"/>
            <a:ext cx="7784810" cy="136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EF84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 difficultés pour les PASS en LAS2 ?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600" dirty="0">
                <a:latin typeface="+mj-lt"/>
              </a:rPr>
              <a:t>Changement de système + interclassement sur notes du S3 !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r-FR" sz="1600" dirty="0">
                <a:latin typeface="+mj-lt"/>
              </a:rPr>
              <a:t>La plupart des ex-PASS valident leur LAS2 …</a:t>
            </a:r>
          </a:p>
          <a:p>
            <a:r>
              <a:rPr lang="fr-FR" sz="1600" dirty="0">
                <a:latin typeface="+mj-lt"/>
              </a:rPr>
              <a:t>	… mais moins aisément que les ex-LAS1 (à niveau d’entrée équivalent).</a:t>
            </a:r>
          </a:p>
        </p:txBody>
      </p:sp>
    </p:spTree>
    <p:extLst>
      <p:ext uri="{BB962C8B-B14F-4D97-AF65-F5344CB8AC3E}">
        <p14:creationId xmlns:p14="http://schemas.microsoft.com/office/powerpoint/2010/main" val="126320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>
            <a:extLst>
              <a:ext uri="{FF2B5EF4-FFF2-40B4-BE49-F238E27FC236}">
                <a16:creationId xmlns:a16="http://schemas.microsoft.com/office/drawing/2014/main" id="{671EA242-203E-4BED-B712-920D77B2AC6D}"/>
              </a:ext>
            </a:extLst>
          </p:cNvPr>
          <p:cNvSpPr txBox="1"/>
          <p:nvPr/>
        </p:nvSpPr>
        <p:spPr>
          <a:xfrm>
            <a:off x="395536" y="339502"/>
            <a:ext cx="7488832" cy="48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fr-FR" sz="3200" b="1" dirty="0">
                <a:solidFill>
                  <a:srgbClr val="1B7089"/>
                </a:solidFill>
                <a:latin typeface="+mj-lt"/>
              </a:rPr>
              <a:t>Pour aller plus loin…</a:t>
            </a:r>
            <a:endParaRPr lang="fr-FR" sz="2800" i="1" dirty="0">
              <a:solidFill>
                <a:srgbClr val="1B7089"/>
              </a:solidFill>
              <a:latin typeface="+mj-lt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79EF0A1-CDB4-4F23-9444-0E727A855BFF}"/>
              </a:ext>
            </a:extLst>
          </p:cNvPr>
          <p:cNvGrpSpPr/>
          <p:nvPr/>
        </p:nvGrpSpPr>
        <p:grpSpPr>
          <a:xfrm>
            <a:off x="7092280" y="2988295"/>
            <a:ext cx="2080550" cy="2155204"/>
            <a:chOff x="7092280" y="2988295"/>
            <a:chExt cx="2080550" cy="2155204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A02FE678-0A82-44AB-9516-8E46256AF2FE}"/>
                </a:ext>
              </a:extLst>
            </p:cNvPr>
            <p:cNvGrpSpPr/>
            <p:nvPr/>
          </p:nvGrpSpPr>
          <p:grpSpPr>
            <a:xfrm>
              <a:off x="7092280" y="2988295"/>
              <a:ext cx="2080550" cy="2155204"/>
              <a:chOff x="7524328" y="3435845"/>
              <a:chExt cx="1648502" cy="1707653"/>
            </a:xfrm>
            <a:solidFill>
              <a:srgbClr val="1B7089"/>
            </a:solidFill>
          </p:grpSpPr>
          <p:pic>
            <p:nvPicPr>
              <p:cNvPr id="10" name="Graphique 9">
                <a:extLst>
                  <a:ext uri="{FF2B5EF4-FFF2-40B4-BE49-F238E27FC236}">
                    <a16:creationId xmlns:a16="http://schemas.microsoft.com/office/drawing/2014/main" id="{89154727-5A73-4F3A-B2C6-3CA66B703A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0800000">
                <a:off x="7524328" y="3435845"/>
                <a:ext cx="1642906" cy="1707653"/>
              </a:xfrm>
              <a:prstGeom prst="rect">
                <a:avLst/>
              </a:prstGeom>
            </p:spPr>
          </p:pic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C89DB0B-BD5F-4165-A3D5-BDBFDCD6739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8345781" y="3435845"/>
                <a:ext cx="827049" cy="853827"/>
              </a:xfrm>
              <a:prstGeom prst="line">
                <a:avLst/>
              </a:prstGeom>
              <a:grpFill/>
              <a:ln w="47625">
                <a:solidFill>
                  <a:srgbClr val="EF810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7D64913E-C819-41ED-BBC4-82C4EBF11FBE}"/>
                </a:ext>
              </a:extLst>
            </p:cNvPr>
            <p:cNvGrpSpPr/>
            <p:nvPr/>
          </p:nvGrpSpPr>
          <p:grpSpPr>
            <a:xfrm>
              <a:off x="8172400" y="4206521"/>
              <a:ext cx="669485" cy="669485"/>
              <a:chOff x="426177" y="632470"/>
              <a:chExt cx="1095334" cy="1095334"/>
            </a:xfrm>
          </p:grpSpPr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0A3DFE4D-695C-43EA-8103-04EB53A113A2}"/>
                  </a:ext>
                </a:extLst>
              </p:cNvPr>
              <p:cNvSpPr/>
              <p:nvPr/>
            </p:nvSpPr>
            <p:spPr>
              <a:xfrm>
                <a:off x="426177" y="632470"/>
                <a:ext cx="1095334" cy="1095334"/>
              </a:xfrm>
              <a:prstGeom prst="ellipse">
                <a:avLst/>
              </a:prstGeom>
              <a:solidFill>
                <a:srgbClr val="EF84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pic>
            <p:nvPicPr>
              <p:cNvPr id="25" name="Image 16">
                <a:extLst>
                  <a:ext uri="{FF2B5EF4-FFF2-40B4-BE49-F238E27FC236}">
                    <a16:creationId xmlns:a16="http://schemas.microsoft.com/office/drawing/2014/main" id="{37EF70C5-ABDA-457B-8496-7D44372D39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96946" y="803237"/>
                <a:ext cx="753794" cy="753794"/>
              </a:xfrm>
              <a:prstGeom prst="rect">
                <a:avLst/>
              </a:prstGeom>
            </p:spPr>
          </p:pic>
        </p:grpSp>
      </p:grpSp>
      <p:pic>
        <p:nvPicPr>
          <p:cNvPr id="6" name="Image 5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6916C048-5BCA-5888-3469-CFBA280086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95486"/>
            <a:ext cx="872428" cy="872428"/>
          </a:xfrm>
          <a:prstGeom prst="rect">
            <a:avLst/>
          </a:prstGeom>
        </p:spPr>
      </p:pic>
      <p:pic>
        <p:nvPicPr>
          <p:cNvPr id="5" name="Image 4" descr="Une image contenant cercle, Police, Graphique, horloge&#10;&#10;Description générée automatiquement">
            <a:extLst>
              <a:ext uri="{FF2B5EF4-FFF2-40B4-BE49-F238E27FC236}">
                <a16:creationId xmlns:a16="http://schemas.microsoft.com/office/drawing/2014/main" id="{44BD0D75-2DBC-D6C3-5117-1FE7A784E8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89412"/>
            <a:ext cx="874206" cy="87242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51A47B9-B805-4AB7-2755-E025BFA2037E}"/>
              </a:ext>
            </a:extLst>
          </p:cNvPr>
          <p:cNvSpPr txBox="1"/>
          <p:nvPr/>
        </p:nvSpPr>
        <p:spPr>
          <a:xfrm>
            <a:off x="1973106" y="1347614"/>
            <a:ext cx="7086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/>
              <a:t>Forum des études supérieures et des métiers :</a:t>
            </a:r>
          </a:p>
          <a:p>
            <a:r>
              <a:rPr lang="fr-FR" sz="1200" dirty="0">
                <a:sym typeface="Wingdings" panose="05000000000000000000" pitchFamily="2" charset="2"/>
              </a:rPr>
              <a:t>	 </a:t>
            </a:r>
            <a:r>
              <a:rPr lang="fr-FR" sz="1200" b="1" dirty="0">
                <a:sym typeface="Wingdings" panose="05000000000000000000" pitchFamily="2" charset="2"/>
              </a:rPr>
              <a:t>30</a:t>
            </a:r>
            <a:r>
              <a:rPr lang="fr-FR" sz="1200" dirty="0">
                <a:sym typeface="Wingdings" panose="05000000000000000000" pitchFamily="2" charset="2"/>
              </a:rPr>
              <a:t> </a:t>
            </a:r>
            <a:r>
              <a:rPr lang="fr-FR" sz="1200" b="1" dirty="0">
                <a:sym typeface="Wingdings" panose="05000000000000000000" pitchFamily="2" charset="2"/>
              </a:rPr>
              <a:t>janvie</a:t>
            </a:r>
            <a:r>
              <a:rPr lang="fr-FR" sz="1200" b="1" dirty="0"/>
              <a:t>r 2025 </a:t>
            </a:r>
            <a:r>
              <a:rPr lang="fr-FR" sz="1200" dirty="0"/>
              <a:t>au parc des expositions de Perpignan</a:t>
            </a:r>
          </a:p>
          <a:p>
            <a:endParaRPr lang="fr-FR" sz="1200" dirty="0"/>
          </a:p>
          <a:p>
            <a:r>
              <a:rPr lang="fr-FR" sz="1200" b="1" dirty="0"/>
              <a:t>Journées portes ouvertes UPVD :</a:t>
            </a:r>
          </a:p>
          <a:p>
            <a:r>
              <a:rPr lang="fr-FR" sz="1200" dirty="0">
                <a:sym typeface="Wingdings" panose="05000000000000000000" pitchFamily="2" charset="2"/>
              </a:rPr>
              <a:t>	 </a:t>
            </a:r>
            <a:r>
              <a:rPr lang="fr-FR" sz="1200" b="1" dirty="0"/>
              <a:t>8 février 2025 </a:t>
            </a:r>
            <a:r>
              <a:rPr lang="fr-FR" sz="1200" dirty="0"/>
              <a:t>sur le campus Moulin à Vent de Perpignan   --- 12 février en STAPS Font-</a:t>
            </a:r>
            <a:r>
              <a:rPr lang="fr-FR" sz="1200" dirty="0" err="1"/>
              <a:t>Romeu</a:t>
            </a:r>
            <a:endParaRPr lang="fr-FR" sz="1200" dirty="0"/>
          </a:p>
          <a:p>
            <a:endParaRPr lang="fr-FR" sz="1200" b="1" dirty="0"/>
          </a:p>
          <a:p>
            <a:r>
              <a:rPr lang="fr-FR" sz="1200" b="1" dirty="0"/>
              <a:t>Permanence LAS-LAK UPVD :</a:t>
            </a:r>
          </a:p>
          <a:p>
            <a:r>
              <a:rPr lang="fr-FR" sz="1200" dirty="0">
                <a:sym typeface="Wingdings" panose="05000000000000000000" pitchFamily="2" charset="2"/>
              </a:rPr>
              <a:t>	 </a:t>
            </a:r>
            <a:r>
              <a:rPr lang="fr-FR" sz="1200" b="1" dirty="0"/>
              <a:t>20 février 2025 </a:t>
            </a:r>
            <a:r>
              <a:rPr lang="fr-FR" sz="1200" dirty="0"/>
              <a:t>sur le campus Moulin à Vent de Perpignan (13h30 – 18h30)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55899BE-DFE3-0C8E-CFFF-70D4E5A767E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4211" b="26315"/>
          <a:stretch/>
        </p:blipFill>
        <p:spPr>
          <a:xfrm>
            <a:off x="179513" y="1566910"/>
            <a:ext cx="1628054" cy="1131068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6D3DAE5-9DC6-18E7-BF62-0D667D00DF6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16449" b="8246"/>
          <a:stretch/>
        </p:blipFill>
        <p:spPr>
          <a:xfrm>
            <a:off x="179513" y="3291830"/>
            <a:ext cx="1628052" cy="857780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5C9DD400-0EDD-2C38-5520-0DBA256BD062}"/>
              </a:ext>
            </a:extLst>
          </p:cNvPr>
          <p:cNvSpPr txBox="1"/>
          <p:nvPr/>
        </p:nvSpPr>
        <p:spPr>
          <a:xfrm>
            <a:off x="2042157" y="3363838"/>
            <a:ext cx="39700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b="1" dirty="0">
                <a:hlinkClick r:id="rId11"/>
              </a:rPr>
              <a:t>https://www.univ-perp.fr/fr/licences-acces-sante</a:t>
            </a:r>
            <a:endParaRPr lang="fr-FR" sz="11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9EE177E-E07A-8378-03A1-17FF608C25C4}"/>
              </a:ext>
            </a:extLst>
          </p:cNvPr>
          <p:cNvSpPr txBox="1"/>
          <p:nvPr/>
        </p:nvSpPr>
        <p:spPr>
          <a:xfrm>
            <a:off x="2037396" y="3788166"/>
            <a:ext cx="609162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b="1" dirty="0">
                <a:hlinkClick r:id="rId12"/>
              </a:rPr>
              <a:t>https://facmedecine.umontpellier.fr/etudes-et-formations/pass/futurs-etudiants/</a:t>
            </a:r>
            <a:endParaRPr lang="fr-FR" sz="1100" b="1" dirty="0"/>
          </a:p>
        </p:txBody>
      </p:sp>
    </p:spTree>
    <p:extLst>
      <p:ext uri="{BB962C8B-B14F-4D97-AF65-F5344CB8AC3E}">
        <p14:creationId xmlns:p14="http://schemas.microsoft.com/office/powerpoint/2010/main" val="986929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>
            <a:extLst>
              <a:ext uri="{FF2B5EF4-FFF2-40B4-BE49-F238E27FC236}">
                <a16:creationId xmlns:a16="http://schemas.microsoft.com/office/drawing/2014/main" id="{671EA242-203E-4BED-B712-920D77B2AC6D}"/>
              </a:ext>
            </a:extLst>
          </p:cNvPr>
          <p:cNvSpPr txBox="1"/>
          <p:nvPr/>
        </p:nvSpPr>
        <p:spPr>
          <a:xfrm>
            <a:off x="395536" y="339502"/>
            <a:ext cx="6030670" cy="516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fr-FR" sz="4000" b="1" dirty="0">
                <a:solidFill>
                  <a:srgbClr val="1B7089"/>
                </a:solidFill>
                <a:latin typeface="+mj-lt"/>
              </a:rPr>
              <a:t>L’accès Santé</a:t>
            </a:r>
            <a:endParaRPr lang="fr-FR" sz="3600" i="1" dirty="0">
              <a:solidFill>
                <a:srgbClr val="1B7089"/>
              </a:solidFill>
              <a:latin typeface="+mj-lt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79EF0A1-CDB4-4F23-9444-0E727A855BFF}"/>
              </a:ext>
            </a:extLst>
          </p:cNvPr>
          <p:cNvGrpSpPr/>
          <p:nvPr/>
        </p:nvGrpSpPr>
        <p:grpSpPr>
          <a:xfrm>
            <a:off x="7092280" y="2988295"/>
            <a:ext cx="2080550" cy="2155204"/>
            <a:chOff x="7092280" y="2988295"/>
            <a:chExt cx="2080550" cy="2155204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A02FE678-0A82-44AB-9516-8E46256AF2FE}"/>
                </a:ext>
              </a:extLst>
            </p:cNvPr>
            <p:cNvGrpSpPr/>
            <p:nvPr/>
          </p:nvGrpSpPr>
          <p:grpSpPr>
            <a:xfrm>
              <a:off x="7092280" y="2988295"/>
              <a:ext cx="2080550" cy="2155204"/>
              <a:chOff x="7524328" y="3435845"/>
              <a:chExt cx="1648502" cy="1707653"/>
            </a:xfrm>
            <a:solidFill>
              <a:srgbClr val="1B7089"/>
            </a:solidFill>
          </p:grpSpPr>
          <p:pic>
            <p:nvPicPr>
              <p:cNvPr id="10" name="Graphique 9">
                <a:extLst>
                  <a:ext uri="{FF2B5EF4-FFF2-40B4-BE49-F238E27FC236}">
                    <a16:creationId xmlns:a16="http://schemas.microsoft.com/office/drawing/2014/main" id="{89154727-5A73-4F3A-B2C6-3CA66B703A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0800000">
                <a:off x="7524328" y="3435845"/>
                <a:ext cx="1642906" cy="1707653"/>
              </a:xfrm>
              <a:prstGeom prst="rect">
                <a:avLst/>
              </a:prstGeom>
            </p:spPr>
          </p:pic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C89DB0B-BD5F-4165-A3D5-BDBFDCD6739B}"/>
                  </a:ext>
                </a:extLst>
              </p:cNvPr>
              <p:cNvCxnSpPr>
                <a:cxnSpLocks noChangeAspect="1"/>
              </p:cNvCxnSpPr>
              <p:nvPr/>
            </p:nvCxnSpPr>
            <p:spPr>
              <a:xfrm flipV="1">
                <a:off x="8345781" y="3435845"/>
                <a:ext cx="827049" cy="853827"/>
              </a:xfrm>
              <a:prstGeom prst="line">
                <a:avLst/>
              </a:prstGeom>
              <a:grpFill/>
              <a:ln w="47625">
                <a:solidFill>
                  <a:srgbClr val="EF810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7D64913E-C819-41ED-BBC4-82C4EBF11FBE}"/>
                </a:ext>
              </a:extLst>
            </p:cNvPr>
            <p:cNvGrpSpPr/>
            <p:nvPr/>
          </p:nvGrpSpPr>
          <p:grpSpPr>
            <a:xfrm>
              <a:off x="8172400" y="4206521"/>
              <a:ext cx="669485" cy="669485"/>
              <a:chOff x="426177" y="632470"/>
              <a:chExt cx="1095334" cy="1095334"/>
            </a:xfrm>
          </p:grpSpPr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0A3DFE4D-695C-43EA-8103-04EB53A113A2}"/>
                  </a:ext>
                </a:extLst>
              </p:cNvPr>
              <p:cNvSpPr/>
              <p:nvPr/>
            </p:nvSpPr>
            <p:spPr>
              <a:xfrm>
                <a:off x="426177" y="632470"/>
                <a:ext cx="1095334" cy="1095334"/>
              </a:xfrm>
              <a:prstGeom prst="ellipse">
                <a:avLst/>
              </a:prstGeom>
              <a:solidFill>
                <a:srgbClr val="EF84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pic>
            <p:nvPicPr>
              <p:cNvPr id="25" name="Image 16">
                <a:extLst>
                  <a:ext uri="{FF2B5EF4-FFF2-40B4-BE49-F238E27FC236}">
                    <a16:creationId xmlns:a16="http://schemas.microsoft.com/office/drawing/2014/main" id="{37EF70C5-ABDA-457B-8496-7D44372D39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96946" y="803237"/>
                <a:ext cx="753794" cy="753794"/>
              </a:xfrm>
              <a:prstGeom prst="rect">
                <a:avLst/>
              </a:prstGeom>
            </p:spPr>
          </p:pic>
        </p:grpSp>
      </p:grpSp>
      <p:pic>
        <p:nvPicPr>
          <p:cNvPr id="6" name="Image 5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6916C048-5BCA-5888-3469-CFBA280086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00" y="1491750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15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7321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PASS : Parcours Accès Santé Spécifique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B7DE36D-F73F-EE8B-70FE-3A424A76D28F}"/>
              </a:ext>
            </a:extLst>
          </p:cNvPr>
          <p:cNvGrpSpPr/>
          <p:nvPr/>
        </p:nvGrpSpPr>
        <p:grpSpPr>
          <a:xfrm>
            <a:off x="2051720" y="939825"/>
            <a:ext cx="6693406" cy="3600002"/>
            <a:chOff x="2202017" y="1638582"/>
            <a:chExt cx="8072385" cy="4092971"/>
          </a:xfrm>
        </p:grpSpPr>
        <p:sp>
          <p:nvSpPr>
            <p:cNvPr id="4" name="ZoneTexte 15">
              <a:extLst>
                <a:ext uri="{FF2B5EF4-FFF2-40B4-BE49-F238E27FC236}">
                  <a16:creationId xmlns:a16="http://schemas.microsoft.com/office/drawing/2014/main" id="{089F2C88-077A-C18E-96C6-D03FCF810F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2017" y="1638582"/>
              <a:ext cx="5143671" cy="4092969"/>
            </a:xfrm>
            <a:prstGeom prst="rect">
              <a:avLst/>
            </a:prstGeom>
            <a:solidFill>
              <a:srgbClr val="83B5C3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Majeure Santé</a:t>
              </a: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(48 ECTS – 400 heures)</a:t>
              </a: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endParaRPr kumimoji="0" lang="fr-FR" altLang="fr-FR" sz="3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Chimie – Biochimie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Génome – Génétique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Cellules &amp; Tissus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Physique et Biophysique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Statistiques et Probabilités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Physiologie Humaine*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Sciences Humaines et Sociales*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Médicaments et autres produits de santé*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Bases chimiques du médicament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 err="1">
                  <a:ln>
                    <a:noFill/>
                  </a:ln>
                  <a:effectLst/>
                  <a:uLnTx/>
                  <a:uFillTx/>
                </a:rPr>
                <a:t>Cranio-faciale</a:t>
              </a:r>
              <a:endParaRPr kumimoji="0" lang="fr-FR" altLang="fr-FR" sz="14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5" name="ZoneTexte 15">
              <a:extLst>
                <a:ext uri="{FF2B5EF4-FFF2-40B4-BE49-F238E27FC236}">
                  <a16:creationId xmlns:a16="http://schemas.microsoft.com/office/drawing/2014/main" id="{92C59AE4-3F58-3A80-4E28-E72606D6E1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45686" y="3152983"/>
              <a:ext cx="2928714" cy="2578570"/>
            </a:xfrm>
            <a:prstGeom prst="rect">
              <a:avLst/>
            </a:prstGeom>
            <a:solidFill>
              <a:srgbClr val="9E90AE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Mineure disciplinaire</a:t>
              </a:r>
              <a:endParaRPr kumimoji="0" lang="fr-FR" altLang="fr-FR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(10 ECTS – 80 / 100 heures)</a:t>
              </a: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endParaRPr kumimoji="0" lang="fr-FR" altLang="fr-FR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lvl="0" algn="ctr">
                <a:spcAft>
                  <a:spcPts val="1200"/>
                </a:spcAft>
                <a:defRPr/>
              </a:pPr>
              <a:r>
                <a:rPr lang="fr-FR" sz="1400" i="1" kern="0" dirty="0"/>
                <a:t>Organisée par les licences partenaires.</a:t>
              </a:r>
            </a:p>
            <a:p>
              <a:pPr lvl="0" algn="ctr">
                <a:spcAft>
                  <a:spcPts val="1200"/>
                </a:spcAft>
                <a:defRPr/>
              </a:pPr>
              <a:r>
                <a:rPr lang="fr-FR" sz="1400" i="1" kern="0" dirty="0"/>
                <a:t>Distanciel majoritaire.</a:t>
              </a:r>
            </a:p>
            <a:p>
              <a:pPr lvl="0" algn="ctr">
                <a:spcAft>
                  <a:spcPts val="1200"/>
                </a:spcAft>
                <a:defRPr/>
              </a:pPr>
              <a:r>
                <a:rPr lang="fr-FR" sz="1400" i="1" kern="0" dirty="0"/>
                <a:t>Semestre 2.</a:t>
              </a:r>
            </a:p>
          </p:txBody>
        </p:sp>
        <p:sp>
          <p:nvSpPr>
            <p:cNvPr id="6" name="ZoneTexte 15">
              <a:extLst>
                <a:ext uri="{FF2B5EF4-FFF2-40B4-BE49-F238E27FC236}">
                  <a16:creationId xmlns:a16="http://schemas.microsoft.com/office/drawing/2014/main" id="{0DC5DDAD-39E0-5E37-973F-F9EF5D6633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45686" y="1638584"/>
              <a:ext cx="2928716" cy="1514398"/>
            </a:xfrm>
            <a:prstGeom prst="rect">
              <a:avLst/>
            </a:prstGeom>
            <a:solidFill>
              <a:srgbClr val="B8B18E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Matières transversales</a:t>
              </a: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(2 ECTS – 16 heures)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Anglais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Présentation des métiers</a:t>
              </a:r>
            </a:p>
          </p:txBody>
        </p:sp>
      </p:grpSp>
      <p:pic>
        <p:nvPicPr>
          <p:cNvPr id="7" name="Image 11" descr="Une image contenant extérieur, matériel, photo, assis&#10;&#10;Description générée automatiquement">
            <a:extLst>
              <a:ext uri="{FF2B5EF4-FFF2-40B4-BE49-F238E27FC236}">
                <a16:creationId xmlns:a16="http://schemas.microsoft.com/office/drawing/2014/main" id="{18645D69-1305-DD41-D966-FD5887EE4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11835"/>
            <a:ext cx="714727" cy="69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DA7B260-B774-13E2-9557-9955D113E758}"/>
              </a:ext>
            </a:extLst>
          </p:cNvPr>
          <p:cNvSpPr txBox="1"/>
          <p:nvPr/>
        </p:nvSpPr>
        <p:spPr>
          <a:xfrm>
            <a:off x="4508963" y="4628623"/>
            <a:ext cx="1780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latin typeface="+mj-lt"/>
              </a:rPr>
              <a:t>+ Tutorat santé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BCF5FC9-32DD-6EDE-7CA3-93137CBDB29A}"/>
              </a:ext>
            </a:extLst>
          </p:cNvPr>
          <p:cNvSpPr txBox="1"/>
          <p:nvPr/>
        </p:nvSpPr>
        <p:spPr>
          <a:xfrm>
            <a:off x="1979712" y="4276447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accent2"/>
                </a:solidFill>
                <a:latin typeface="+mj-lt"/>
              </a:rPr>
              <a:t>*UE santé Commune (12 ECTS)</a:t>
            </a:r>
          </a:p>
        </p:txBody>
      </p:sp>
    </p:spTree>
    <p:extLst>
      <p:ext uri="{BB962C8B-B14F-4D97-AF65-F5344CB8AC3E}">
        <p14:creationId xmlns:p14="http://schemas.microsoft.com/office/powerpoint/2010/main" val="1733977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7294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PASS : Parcours Accès Santé Spécifique</a:t>
            </a:r>
          </a:p>
        </p:txBody>
      </p:sp>
      <p:graphicFrame>
        <p:nvGraphicFramePr>
          <p:cNvPr id="13" name="Tableau 2">
            <a:extLst>
              <a:ext uri="{FF2B5EF4-FFF2-40B4-BE49-F238E27FC236}">
                <a16:creationId xmlns:a16="http://schemas.microsoft.com/office/drawing/2014/main" id="{806030AF-FD8F-36A7-398F-A459D661CA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320125"/>
              </p:ext>
            </p:extLst>
          </p:nvPr>
        </p:nvGraphicFramePr>
        <p:xfrm>
          <a:off x="2123728" y="915455"/>
          <a:ext cx="6958146" cy="4105049"/>
        </p:xfrm>
        <a:graphic>
          <a:graphicData uri="http://schemas.openxmlformats.org/drawingml/2006/table">
            <a:tbl>
              <a:tblPr firstRow="1" bandRow="1"/>
              <a:tblGrid>
                <a:gridCol w="2097496">
                  <a:extLst>
                    <a:ext uri="{9D8B030D-6E8A-4147-A177-3AD203B41FA5}">
                      <a16:colId xmlns:a16="http://schemas.microsoft.com/office/drawing/2014/main" val="2891668292"/>
                    </a:ext>
                  </a:extLst>
                </a:gridCol>
                <a:gridCol w="2177333">
                  <a:extLst>
                    <a:ext uri="{9D8B030D-6E8A-4147-A177-3AD203B41FA5}">
                      <a16:colId xmlns:a16="http://schemas.microsoft.com/office/drawing/2014/main" val="2744685013"/>
                    </a:ext>
                  </a:extLst>
                </a:gridCol>
                <a:gridCol w="2683317">
                  <a:extLst>
                    <a:ext uri="{9D8B030D-6E8A-4147-A177-3AD203B41FA5}">
                      <a16:colId xmlns:a16="http://schemas.microsoft.com/office/drawing/2014/main" val="3242921872"/>
                    </a:ext>
                  </a:extLst>
                </a:gridCol>
              </a:tblGrid>
              <a:tr h="2845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400" dirty="0"/>
                        <a:t>Option PASS </a:t>
                      </a:r>
                      <a:r>
                        <a:rPr lang="fr-FR" sz="1400" dirty="0" err="1"/>
                        <a:t>ParcourSup</a:t>
                      </a:r>
                      <a:endParaRPr lang="fr-FR" sz="1400" dirty="0"/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400" dirty="0"/>
                        <a:t>Mineure disciplinaire PASS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400" dirty="0"/>
                        <a:t>Débouché LAS2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1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636868"/>
                  </a:ext>
                </a:extLst>
              </a:tr>
              <a:tr h="3721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SVT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300" b="1" dirty="0"/>
                        <a:t>SV.T</a:t>
                      </a:r>
                    </a:p>
                  </a:txBody>
                  <a:tcPr marL="65672" marR="65672" marT="32836" marB="32836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00" dirty="0"/>
                        <a:t>U. Nîmes (SV)</a:t>
                      </a:r>
                    </a:p>
                    <a:p>
                      <a:r>
                        <a:rPr lang="fr-FR" sz="1000" dirty="0"/>
                        <a:t>U. Perpignan (SV ; SVT Enseignement)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365754"/>
                  </a:ext>
                </a:extLst>
              </a:tr>
              <a:tr h="2663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Physique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FR" sz="1300" b="1" dirty="0"/>
                        <a:t>PCSI</a:t>
                      </a:r>
                    </a:p>
                  </a:txBody>
                  <a:tcPr marL="65672" marR="65672" marT="32836" marB="32836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00" dirty="0"/>
                        <a:t>U. Montpellier (Physique)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U. Perpignan (Physique)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0372774"/>
                  </a:ext>
                </a:extLst>
              </a:tr>
              <a:tr h="3721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Physique Chimie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00" dirty="0"/>
                        <a:t>U. Montpellier (Physique-Chimie)</a:t>
                      </a:r>
                    </a:p>
                    <a:p>
                      <a:r>
                        <a:rPr lang="fr-FR" sz="1000" dirty="0"/>
                        <a:t>U. Perpignan (Physique)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5031134"/>
                  </a:ext>
                </a:extLst>
              </a:tr>
              <a:tr h="3721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Chimie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00" dirty="0"/>
                        <a:t>U. Montpellier (Chimie)</a:t>
                      </a:r>
                    </a:p>
                    <a:p>
                      <a:r>
                        <a:rPr lang="fr-FR" sz="1000" dirty="0"/>
                        <a:t>U. Perpignan (Chimie)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9302670"/>
                  </a:ext>
                </a:extLst>
              </a:tr>
              <a:tr h="2663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Mécanique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U. Montpellier (Mécanique)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4123486"/>
                  </a:ext>
                </a:extLst>
              </a:tr>
              <a:tr h="2663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EEA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U. Montpellier (EEA)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U. Perpignan (EEA)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465672"/>
                  </a:ext>
                </a:extLst>
              </a:tr>
              <a:tr h="2663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Maths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Maths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00" dirty="0"/>
                        <a:t>U. Perpignan (Mathématiques)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2322204"/>
                  </a:ext>
                </a:extLst>
              </a:tr>
              <a:tr h="2663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MIASHS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MIASHS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00" dirty="0"/>
                        <a:t>U. Paul Valéry Montpellier (MIASHS)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626223"/>
                  </a:ext>
                </a:extLst>
              </a:tr>
              <a:tr h="4197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Droit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Droit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00" dirty="0"/>
                        <a:t>U. Montpellier (Droit)</a:t>
                      </a:r>
                    </a:p>
                    <a:p>
                      <a:r>
                        <a:rPr lang="fr-FR" sz="1000" dirty="0"/>
                        <a:t>U. Perpignan (Droit)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2630793"/>
                  </a:ext>
                </a:extLst>
              </a:tr>
              <a:tr h="3721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Economie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Economie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FR" sz="1000" dirty="0"/>
                        <a:t>U. Montpellier (Economie)</a:t>
                      </a:r>
                    </a:p>
                    <a:p>
                      <a:r>
                        <a:rPr lang="fr-FR" sz="1000" dirty="0"/>
                        <a:t>U. Perpignan (Economie &amp; Gestion)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9015065"/>
                  </a:ext>
                </a:extLst>
              </a:tr>
              <a:tr h="3721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Psychologie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fr-FR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Psychologie</a:t>
                      </a:r>
                      <a:endParaRPr lang="fr-FR" sz="13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73" marR="5473" marT="5473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U. Paul Valéry Montpellier (Psychologie)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UPV – site de Béziers (Psychologie)</a:t>
                      </a:r>
                    </a:p>
                  </a:txBody>
                  <a:tcPr marL="65672" marR="65672" marT="32836" marB="32836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1D718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4352297"/>
                  </a:ext>
                </a:extLst>
              </a:tr>
            </a:tbl>
          </a:graphicData>
        </a:graphic>
      </p:graphicFrame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100B3AA-D28F-6D74-A86F-07AFF4E90563}"/>
              </a:ext>
            </a:extLst>
          </p:cNvPr>
          <p:cNvSpPr/>
          <p:nvPr/>
        </p:nvSpPr>
        <p:spPr>
          <a:xfrm rot="20206479">
            <a:off x="345199" y="2251990"/>
            <a:ext cx="2057318" cy="1038232"/>
          </a:xfrm>
          <a:prstGeom prst="roundRect">
            <a:avLst/>
          </a:prstGeom>
          <a:solidFill>
            <a:schemeClr val="bg1"/>
          </a:solidFill>
          <a:ln>
            <a:solidFill>
              <a:srgbClr val="FF57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buSzPct val="100000"/>
            </a:pPr>
            <a:r>
              <a:rPr lang="fr-FR" sz="1400" b="1" i="1" dirty="0">
                <a:solidFill>
                  <a:srgbClr val="FF5761"/>
                </a:solidFill>
              </a:rPr>
              <a:t>Recherche formation dans </a:t>
            </a:r>
            <a:r>
              <a:rPr lang="fr-FR" sz="1400" b="1" i="1" dirty="0" err="1">
                <a:solidFill>
                  <a:srgbClr val="FF5761"/>
                </a:solidFill>
              </a:rPr>
              <a:t>ParcourSup</a:t>
            </a:r>
            <a:r>
              <a:rPr lang="fr-FR" sz="1400" b="1" i="1" dirty="0">
                <a:solidFill>
                  <a:srgbClr val="FF5761"/>
                </a:solidFill>
              </a:rPr>
              <a:t> :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fr-FR" sz="1400" b="1" i="1" dirty="0">
                <a:solidFill>
                  <a:srgbClr val="FF5761"/>
                </a:solidFill>
              </a:rPr>
              <a:t>« </a:t>
            </a:r>
            <a:r>
              <a:rPr lang="fr-FR" sz="1400" b="1" i="1" dirty="0" err="1">
                <a:solidFill>
                  <a:srgbClr val="FF5761"/>
                </a:solidFill>
              </a:rPr>
              <a:t>pass</a:t>
            </a:r>
            <a:r>
              <a:rPr lang="fr-FR" sz="1400" b="1" i="1" dirty="0">
                <a:solidFill>
                  <a:srgbClr val="FF5761"/>
                </a:solidFill>
              </a:rPr>
              <a:t> </a:t>
            </a:r>
            <a:r>
              <a:rPr lang="fr-FR" sz="1400" b="1" i="1" dirty="0" err="1">
                <a:solidFill>
                  <a:srgbClr val="FF5761"/>
                </a:solidFill>
              </a:rPr>
              <a:t>montpellier</a:t>
            </a:r>
            <a:r>
              <a:rPr lang="fr-FR" sz="1400" b="1" i="1" dirty="0">
                <a:solidFill>
                  <a:srgbClr val="FF5761"/>
                </a:solidFill>
              </a:rPr>
              <a:t> »</a:t>
            </a:r>
          </a:p>
        </p:txBody>
      </p:sp>
      <p:pic>
        <p:nvPicPr>
          <p:cNvPr id="15" name="Image 11" descr="Une image contenant extérieur, matériel, photo, assis&#10;&#10;Description générée automatiquement">
            <a:extLst>
              <a:ext uri="{FF2B5EF4-FFF2-40B4-BE49-F238E27FC236}">
                <a16:creationId xmlns:a16="http://schemas.microsoft.com/office/drawing/2014/main" id="{A40422E9-B0DC-C875-01B0-FF5CB7CCD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9662"/>
            <a:ext cx="740932" cy="723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A95637B-7441-45ED-B3B4-F3CF5ED8EC4D}"/>
              </a:ext>
            </a:extLst>
          </p:cNvPr>
          <p:cNvSpPr txBox="1"/>
          <p:nvPr/>
        </p:nvSpPr>
        <p:spPr>
          <a:xfrm>
            <a:off x="250062" y="4083918"/>
            <a:ext cx="1607944" cy="687489"/>
          </a:xfrm>
          <a:prstGeom prst="rect">
            <a:avLst/>
          </a:prstGeom>
          <a:solidFill>
            <a:schemeClr val="bg1"/>
          </a:solidFill>
          <a:ln>
            <a:solidFill>
              <a:srgbClr val="FF57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fr-FR"/>
            </a:defPPr>
            <a:lvl1pPr algn="ctr">
              <a:buClr>
                <a:srgbClr val="000000"/>
              </a:buClr>
              <a:buSzPct val="100000"/>
              <a:defRPr sz="1400" b="1" i="1">
                <a:solidFill>
                  <a:srgbClr val="FF576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/>
              <a:t>1800 places :</a:t>
            </a:r>
          </a:p>
          <a:p>
            <a:r>
              <a:rPr lang="fr-FR" b="0" dirty="0"/>
              <a:t>1350 à Montpellier + 450 à Nîmes</a:t>
            </a:r>
          </a:p>
        </p:txBody>
      </p:sp>
    </p:spTree>
    <p:extLst>
      <p:ext uri="{BB962C8B-B14F-4D97-AF65-F5344CB8AC3E}">
        <p14:creationId xmlns:p14="http://schemas.microsoft.com/office/powerpoint/2010/main" val="1962512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L.AS : Licences Accès Santé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DA7B260-B774-13E2-9557-9955D113E758}"/>
              </a:ext>
            </a:extLst>
          </p:cNvPr>
          <p:cNvSpPr txBox="1"/>
          <p:nvPr/>
        </p:nvSpPr>
        <p:spPr>
          <a:xfrm>
            <a:off x="6669833" y="4675523"/>
            <a:ext cx="1780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1D708A"/>
                </a:solidFill>
                <a:latin typeface="+mj-lt"/>
              </a:rPr>
              <a:t>+ Tutorat santé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B210300A-BE94-D7D4-0286-6396C76A8A5C}"/>
              </a:ext>
            </a:extLst>
          </p:cNvPr>
          <p:cNvGrpSpPr/>
          <p:nvPr/>
        </p:nvGrpSpPr>
        <p:grpSpPr>
          <a:xfrm>
            <a:off x="2015093" y="843558"/>
            <a:ext cx="6768676" cy="3888002"/>
            <a:chOff x="676057" y="1574731"/>
            <a:chExt cx="9444789" cy="5425193"/>
          </a:xfrm>
        </p:grpSpPr>
        <p:sp>
          <p:nvSpPr>
            <p:cNvPr id="17" name="ZoneTexte 15">
              <a:extLst>
                <a:ext uri="{FF2B5EF4-FFF2-40B4-BE49-F238E27FC236}">
                  <a16:creationId xmlns:a16="http://schemas.microsoft.com/office/drawing/2014/main" id="{49C1F644-18CE-4CD4-980A-1B330AAF7C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23279" y="1574734"/>
              <a:ext cx="3297567" cy="5425190"/>
            </a:xfrm>
            <a:prstGeom prst="rect">
              <a:avLst/>
            </a:prstGeom>
            <a:solidFill>
              <a:srgbClr val="83B5C3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Mineure Santé commune</a:t>
              </a: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lang="fr-FR" altLang="fr-FR" sz="1600" b="1" kern="0" dirty="0"/>
                <a:t>Semestre 1</a:t>
              </a:r>
              <a:endParaRPr kumimoji="0" lang="fr-FR" altLang="fr-FR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(12 ECTS – 100 heures)</a:t>
              </a: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endParaRPr kumimoji="0" lang="fr-FR" altLang="fr-FR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1" i="1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UE Santé Commune </a:t>
              </a: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: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Sciences Humaines et Sociales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Physiologie</a:t>
              </a:r>
              <a:r>
                <a:rPr lang="fr-FR" altLang="fr-FR" sz="1400" i="1" kern="0" dirty="0">
                  <a:solidFill>
                    <a:schemeClr val="accent2"/>
                  </a:solidFill>
                </a:rPr>
                <a:t> Humaine Générale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lang="fr-FR" altLang="fr-FR" sz="1400" i="1" kern="0" dirty="0">
                  <a:solidFill>
                    <a:schemeClr val="accent2"/>
                  </a:solidFill>
                </a:rPr>
                <a:t>Médicaments et Autres Produits de Santé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endParaRPr kumimoji="0" lang="fr-FR" alt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lang="fr-FR" sz="1400" b="1" i="1" kern="0" dirty="0"/>
                <a:t>Mineure organisée en distanciel par PASS</a:t>
              </a:r>
              <a:endParaRPr kumimoji="0" lang="fr-FR" alt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8" name="ZoneTexte 15">
              <a:extLst>
                <a:ext uri="{FF2B5EF4-FFF2-40B4-BE49-F238E27FC236}">
                  <a16:creationId xmlns:a16="http://schemas.microsoft.com/office/drawing/2014/main" id="{C5B19086-C992-A463-5A39-9B877EDE4A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057" y="1574731"/>
              <a:ext cx="6147222" cy="5425190"/>
            </a:xfrm>
            <a:prstGeom prst="rect">
              <a:avLst/>
            </a:prstGeom>
            <a:solidFill>
              <a:srgbClr val="9E90AE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Majeure disciplinaire</a:t>
              </a: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altLang="fr-FR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(48 ECTS)</a:t>
              </a: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endParaRPr kumimoji="0" lang="fr-FR" altLang="fr-FR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algn="ctr">
                <a:spcAft>
                  <a:spcPts val="1200"/>
                </a:spcAft>
                <a:defRPr/>
              </a:pPr>
              <a:r>
                <a:rPr kumimoji="0" lang="fr-FR" altLang="fr-FR" sz="1400" b="1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Droit</a:t>
              </a:r>
              <a:r>
                <a:rPr kumimoji="0" lang="fr-FR" altLang="fr-FR" sz="14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, Psychologie, </a:t>
              </a:r>
              <a:r>
                <a:rPr kumimoji="0" lang="fr-FR" altLang="fr-FR" sz="1400" b="1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Economie</a:t>
              </a:r>
            </a:p>
            <a:p>
              <a:pPr algn="ctr">
                <a:spcAft>
                  <a:spcPts val="1200"/>
                </a:spcAft>
                <a:defRPr/>
              </a:pPr>
              <a:r>
                <a:rPr lang="fr-FR" altLang="fr-FR" sz="1400" b="1" i="1" kern="0" dirty="0"/>
                <a:t>Mathématiques</a:t>
              </a:r>
              <a:r>
                <a:rPr lang="fr-FR" altLang="fr-FR" sz="1400" i="1" kern="0" dirty="0"/>
                <a:t>, MIASHS</a:t>
              </a:r>
            </a:p>
            <a:p>
              <a:pPr algn="ctr">
                <a:spcAft>
                  <a:spcPts val="1200"/>
                </a:spcAft>
                <a:defRPr/>
              </a:pPr>
              <a:r>
                <a:rPr lang="fr-FR" altLang="fr-FR" sz="1400" b="1" i="1" kern="0" dirty="0"/>
                <a:t>Physique, Chimie</a:t>
              </a:r>
              <a:r>
                <a:rPr lang="fr-FR" altLang="fr-FR" sz="1400" i="1" kern="0" dirty="0"/>
                <a:t>, </a:t>
              </a:r>
              <a:r>
                <a:rPr lang="fr-FR" altLang="fr-FR" sz="1400" b="1" i="1" kern="0" dirty="0"/>
                <a:t>EEA,</a:t>
              </a:r>
              <a:r>
                <a:rPr lang="fr-FR" altLang="fr-FR" sz="1400" i="1" kern="0" dirty="0"/>
                <a:t> Sciences pour l’Ingénieur</a:t>
              </a:r>
            </a:p>
            <a:p>
              <a:pPr algn="ctr">
                <a:spcAft>
                  <a:spcPts val="1200"/>
                </a:spcAft>
                <a:defRPr/>
              </a:pPr>
              <a:r>
                <a:rPr lang="fr-FR" altLang="fr-FR" sz="1400" b="1" i="1" kern="0" dirty="0"/>
                <a:t>Sciences de la Vie / SVT</a:t>
              </a:r>
            </a:p>
            <a:p>
              <a:pPr algn="ctr">
                <a:spcAft>
                  <a:spcPts val="1200"/>
                </a:spcAft>
                <a:defRPr/>
              </a:pPr>
              <a:r>
                <a:rPr lang="fr-FR" altLang="fr-FR" sz="1400" i="1" kern="0" dirty="0"/>
                <a:t>STAPS</a:t>
              </a:r>
              <a:endParaRPr lang="fr-FR" altLang="fr-FR" sz="100" b="1" i="1" kern="0" dirty="0"/>
            </a:p>
            <a:p>
              <a:pPr algn="ctr">
                <a:spcAft>
                  <a:spcPts val="1200"/>
                </a:spcAft>
                <a:defRPr/>
              </a:pPr>
              <a:endParaRPr kumimoji="0" lang="fr-FR" altLang="fr-FR" sz="1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algn="ctr">
                <a:spcAft>
                  <a:spcPts val="1200"/>
                </a:spcAft>
                <a:defRPr/>
              </a:pPr>
              <a:r>
                <a:rPr lang="fr-FR" sz="1400" b="1" i="1" kern="0" dirty="0"/>
                <a:t>Majeure des universités partenaires</a:t>
              </a:r>
            </a:p>
            <a:p>
              <a:pPr algn="ctr">
                <a:spcAft>
                  <a:spcPts val="1200"/>
                </a:spcAft>
                <a:defRPr/>
              </a:pPr>
              <a:endParaRPr kumimoji="0" lang="fr-FR" altLang="fr-FR" sz="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algn="ctr">
                <a:spcAft>
                  <a:spcPts val="1200"/>
                </a:spcAft>
                <a:defRPr/>
              </a:pPr>
              <a:endParaRPr kumimoji="0" lang="fr-FR" alt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  <p:pic>
        <p:nvPicPr>
          <p:cNvPr id="11" name="Image 11" descr="Une image contenant extérieur, matériel, photo, assis&#10;&#10;Description générée automatiquement">
            <a:extLst>
              <a:ext uri="{FF2B5EF4-FFF2-40B4-BE49-F238E27FC236}">
                <a16:creationId xmlns:a16="http://schemas.microsoft.com/office/drawing/2014/main" id="{6CA76AC9-C604-E29B-34B3-8C386AA19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392" y="4122865"/>
            <a:ext cx="523148" cy="511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21DA09B-5719-4E39-EE7C-C9C10D4BDC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0461" y="4122865"/>
            <a:ext cx="547260" cy="511156"/>
          </a:xfrm>
          <a:prstGeom prst="rect">
            <a:avLst/>
          </a:prstGeom>
        </p:spPr>
      </p:pic>
      <p:pic>
        <p:nvPicPr>
          <p:cNvPr id="20" name="Image 19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62A798AC-D289-9258-C1AF-A5CC14ACB3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458" y="4122865"/>
            <a:ext cx="1029888" cy="511156"/>
          </a:xfrm>
          <a:prstGeom prst="rect">
            <a:avLst/>
          </a:prstGeom>
        </p:spPr>
      </p:pic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pic>
        <p:nvPicPr>
          <p:cNvPr id="3" name="Image 2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21256938-CEF2-2F0F-D86B-593A166042C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264" y="4116747"/>
            <a:ext cx="715070" cy="51727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8F68F90-A74A-9380-3325-5A6AD92FA0E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252" y="4120744"/>
            <a:ext cx="1225291" cy="51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012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Exemple : la L.AS1 Darwin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BA0C24A-98B1-C3A9-EE76-5B749FE2C0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1710944"/>
            <a:ext cx="3902354" cy="26439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B7D812E-89CD-0B6F-924A-CED93A05F7DD}"/>
              </a:ext>
            </a:extLst>
          </p:cNvPr>
          <p:cNvSpPr/>
          <p:nvPr/>
        </p:nvSpPr>
        <p:spPr>
          <a:xfrm>
            <a:off x="1187624" y="2886989"/>
            <a:ext cx="3902354" cy="254226"/>
          </a:xfrm>
          <a:prstGeom prst="rect">
            <a:avLst/>
          </a:prstGeom>
          <a:solidFill>
            <a:srgbClr val="1D718A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EAA1ED-041A-0E4B-2E19-6E768F1B90D5}"/>
              </a:ext>
            </a:extLst>
          </p:cNvPr>
          <p:cNvSpPr/>
          <p:nvPr/>
        </p:nvSpPr>
        <p:spPr>
          <a:xfrm>
            <a:off x="1187624" y="3551482"/>
            <a:ext cx="3902354" cy="125752"/>
          </a:xfrm>
          <a:prstGeom prst="rect">
            <a:avLst/>
          </a:prstGeom>
          <a:solidFill>
            <a:srgbClr val="1D718A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DCA517-9FC0-BC33-7B4E-10F6183DC46F}"/>
              </a:ext>
            </a:extLst>
          </p:cNvPr>
          <p:cNvSpPr/>
          <p:nvPr/>
        </p:nvSpPr>
        <p:spPr>
          <a:xfrm>
            <a:off x="1187624" y="4085568"/>
            <a:ext cx="3902354" cy="125752"/>
          </a:xfrm>
          <a:prstGeom prst="rect">
            <a:avLst/>
          </a:prstGeom>
          <a:solidFill>
            <a:srgbClr val="1D718A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09528BD-4904-61B4-A3D9-8FDC0AF0786E}"/>
              </a:ext>
            </a:extLst>
          </p:cNvPr>
          <p:cNvSpPr txBox="1"/>
          <p:nvPr/>
        </p:nvSpPr>
        <p:spPr>
          <a:xfrm>
            <a:off x="2137650" y="1198708"/>
            <a:ext cx="2002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L1 Darwin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616068A-A991-8F92-C214-A4CD956FBD31}"/>
              </a:ext>
            </a:extLst>
          </p:cNvPr>
          <p:cNvSpPr txBox="1"/>
          <p:nvPr/>
        </p:nvSpPr>
        <p:spPr>
          <a:xfrm>
            <a:off x="5877253" y="1182774"/>
            <a:ext cx="2573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L.AS1 Darwin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CA77625-06F0-3001-E74D-07D9D3CCFCE5}"/>
              </a:ext>
            </a:extLst>
          </p:cNvPr>
          <p:cNvSpPr txBox="1"/>
          <p:nvPr/>
        </p:nvSpPr>
        <p:spPr>
          <a:xfrm>
            <a:off x="1647525" y="4704309"/>
            <a:ext cx="6884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EF8407"/>
                </a:solidFill>
                <a:latin typeface="+mj-lt"/>
              </a:rPr>
              <a:t>UE Santé commune intégrée à la formation au semestre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6DE5139-E0DF-CD71-BC78-3037CBBD70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5780" y="1710944"/>
            <a:ext cx="3312368" cy="265107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E3C3CF3-12A0-9235-204D-0545C203AFA1}"/>
              </a:ext>
            </a:extLst>
          </p:cNvPr>
          <p:cNvSpPr/>
          <p:nvPr/>
        </p:nvSpPr>
        <p:spPr>
          <a:xfrm>
            <a:off x="5261922" y="3781118"/>
            <a:ext cx="3540084" cy="608900"/>
          </a:xfrm>
          <a:prstGeom prst="rect">
            <a:avLst/>
          </a:prstGeom>
          <a:noFill/>
          <a:ln w="57150">
            <a:solidFill>
              <a:srgbClr val="1D71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466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Les différentes L.AS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graphicFrame>
        <p:nvGraphicFramePr>
          <p:cNvPr id="16" name="Tableau 13">
            <a:extLst>
              <a:ext uri="{FF2B5EF4-FFF2-40B4-BE49-F238E27FC236}">
                <a16:creationId xmlns:a16="http://schemas.microsoft.com/office/drawing/2014/main" id="{81CD6324-A65B-E003-EA74-471723F979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880785"/>
              </p:ext>
            </p:extLst>
          </p:nvPr>
        </p:nvGraphicFramePr>
        <p:xfrm>
          <a:off x="2267744" y="1563638"/>
          <a:ext cx="6744983" cy="3006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3077">
                  <a:extLst>
                    <a:ext uri="{9D8B030D-6E8A-4147-A177-3AD203B41FA5}">
                      <a16:colId xmlns:a16="http://schemas.microsoft.com/office/drawing/2014/main" val="1683873154"/>
                    </a:ext>
                  </a:extLst>
                </a:gridCol>
                <a:gridCol w="693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30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3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30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0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37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Univ</a:t>
                      </a:r>
                      <a:r>
                        <a:rPr kumimoji="0" lang="fr-FR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ersité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 Site</a:t>
                      </a:r>
                    </a:p>
                  </a:txBody>
                  <a:tcPr marL="127036" marR="127036" marT="63518" marB="63518" anchor="ctr">
                    <a:solidFill>
                      <a:srgbClr val="1D70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Maths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SVT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MIASHS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Psycho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STAPS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Droit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Economie</a:t>
                      </a:r>
                    </a:p>
                  </a:txBody>
                  <a:tcPr marL="0" marR="0" marT="0" marB="0" anchor="ctr">
                    <a:solidFill>
                      <a:srgbClr val="1D71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463">
                <a:tc>
                  <a:txBody>
                    <a:bodyPr/>
                    <a:lstStyle/>
                    <a:p>
                      <a:pPr algn="r"/>
                      <a:r>
                        <a:rPr lang="fr-FR" sz="1000" b="1" dirty="0">
                          <a:solidFill>
                            <a:srgbClr val="1D718A"/>
                          </a:solidFill>
                        </a:rPr>
                        <a:t>Perpignan</a:t>
                      </a:r>
                    </a:p>
                  </a:txBody>
                  <a:tcPr marL="32261" marR="32261" marT="32255" marB="3225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10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15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30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b="1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b="1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b="1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10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10</a:t>
                      </a:r>
                    </a:p>
                  </a:txBody>
                  <a:tcPr marL="89638" marR="89638" marT="44810" marB="4481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463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rgbClr val="1D718A"/>
                          </a:solidFill>
                        </a:rPr>
                        <a:t>Narbonne</a:t>
                      </a:r>
                    </a:p>
                  </a:txBody>
                  <a:tcPr marL="32261" marR="32261" marT="32255" marB="3225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1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b="1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b="1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b="1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b="1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b="1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20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4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9638" marR="89638" marT="44810" marB="4481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30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463">
                <a:tc>
                  <a:txBody>
                    <a:bodyPr/>
                    <a:lstStyle/>
                    <a:p>
                      <a:pPr algn="ctr"/>
                      <a:endParaRPr lang="fr-FR" sz="1100" b="1" dirty="0"/>
                    </a:p>
                  </a:txBody>
                  <a:tcPr marL="89638" marR="89638" marT="44810" marB="4481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10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90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463"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90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90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10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30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30</a:t>
                      </a:r>
                    </a:p>
                  </a:txBody>
                  <a:tcPr marL="89638" marR="89638" marT="44810" marB="4481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463">
                <a:tc>
                  <a:txBody>
                    <a:bodyPr/>
                    <a:lstStyle/>
                    <a:p>
                      <a:pPr algn="ctr"/>
                      <a:endParaRPr lang="fr-FR" sz="1000" b="1" dirty="0"/>
                    </a:p>
                  </a:txBody>
                  <a:tcPr marL="89638" marR="89638" marT="44810" marB="4481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18 ?</a:t>
                      </a:r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L="89638" marR="89638" marT="44810" marB="4481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463"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TOTAL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105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168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90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60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40</a:t>
                      </a:r>
                    </a:p>
                  </a:txBody>
                  <a:tcPr marL="89638" marR="89638" marT="44810" marB="44810" anchor="ctr">
                    <a:solidFill>
                      <a:srgbClr val="1D71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C3B2E6B6-2330-FFD4-9648-8F2BFA7BBAFF}"/>
              </a:ext>
            </a:extLst>
          </p:cNvPr>
          <p:cNvSpPr/>
          <p:nvPr/>
        </p:nvSpPr>
        <p:spPr>
          <a:xfrm rot="20413791">
            <a:off x="70451" y="2631129"/>
            <a:ext cx="2193374" cy="798776"/>
          </a:xfrm>
          <a:prstGeom prst="roundRect">
            <a:avLst/>
          </a:prstGeom>
          <a:solidFill>
            <a:schemeClr val="bg1"/>
          </a:solidFill>
          <a:ln>
            <a:solidFill>
              <a:srgbClr val="EF84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sz="1400" b="1" i="1" dirty="0">
                <a:solidFill>
                  <a:srgbClr val="EF8407"/>
                </a:solidFill>
              </a:rPr>
              <a:t>Recherche formation UPVD dans </a:t>
            </a:r>
            <a:r>
              <a:rPr lang="fr-FR" sz="1400" b="1" i="1" dirty="0" err="1">
                <a:solidFill>
                  <a:srgbClr val="EF8407"/>
                </a:solidFill>
              </a:rPr>
              <a:t>ParcourSup</a:t>
            </a:r>
            <a:r>
              <a:rPr lang="fr-FR" sz="1400" b="1" i="1" dirty="0">
                <a:solidFill>
                  <a:srgbClr val="EF8407"/>
                </a:solidFill>
              </a:rPr>
              <a:t> :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sz="1400" b="1" i="1" dirty="0">
                <a:solidFill>
                  <a:srgbClr val="EF8407"/>
                </a:solidFill>
              </a:rPr>
              <a:t>«accès santé Perpignan»</a:t>
            </a:r>
          </a:p>
        </p:txBody>
      </p:sp>
      <p:pic>
        <p:nvPicPr>
          <p:cNvPr id="23" name="Image 22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78FE9D23-01BD-71EB-FDF0-5DED95DA9F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032" y="2051794"/>
            <a:ext cx="470110" cy="635699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FABAED3-DF8E-4059-0489-8A3A455B1BFD}"/>
              </a:ext>
            </a:extLst>
          </p:cNvPr>
          <p:cNvSpPr txBox="1"/>
          <p:nvPr/>
        </p:nvSpPr>
        <p:spPr>
          <a:xfrm>
            <a:off x="2195736" y="1250414"/>
            <a:ext cx="2727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493 places dans l’académie</a:t>
            </a:r>
          </a:p>
        </p:txBody>
      </p:sp>
      <p:pic>
        <p:nvPicPr>
          <p:cNvPr id="13" name="Image 10">
            <a:extLst>
              <a:ext uri="{FF2B5EF4-FFF2-40B4-BE49-F238E27FC236}">
                <a16:creationId xmlns:a16="http://schemas.microsoft.com/office/drawing/2014/main" id="{4727E223-F685-AC5E-2459-E6290EBA8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2" r="10114"/>
          <a:stretch>
            <a:fillRect/>
          </a:stretch>
        </p:blipFill>
        <p:spPr bwMode="auto">
          <a:xfrm>
            <a:off x="2655525" y="3136479"/>
            <a:ext cx="452546" cy="31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2" descr="Une image contenant extérieur, matériel, photo, assis&#10;&#10;Description générée automatiquement">
            <a:extLst>
              <a:ext uri="{FF2B5EF4-FFF2-40B4-BE49-F238E27FC236}">
                <a16:creationId xmlns:a16="http://schemas.microsoft.com/office/drawing/2014/main" id="{AC3A8F34-BDFF-0E29-0F03-AFE989ECA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488" y="3479671"/>
            <a:ext cx="386456" cy="37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F06E729-3D72-60B0-D2D8-D39B57B9AB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8010" y="3847068"/>
            <a:ext cx="387576" cy="36200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849B9A3-EC4E-13FA-FEAD-8D177F57A5E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116" y="2764824"/>
            <a:ext cx="819364" cy="35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23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787456" y="114767"/>
            <a:ext cx="674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136F8B"/>
                </a:solidFill>
                <a:latin typeface="+mj-lt"/>
              </a:rPr>
              <a:t>A l’issue de l’année de PASS / LAS</a:t>
            </a:r>
          </a:p>
        </p:txBody>
      </p:sp>
      <p:pic>
        <p:nvPicPr>
          <p:cNvPr id="21" name="Image 20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38975986-57E6-74BB-CBBC-7FD85A69C2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769" y="33542"/>
            <a:ext cx="666000" cy="666000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96BC022F-3670-9FFD-0E29-AAF8B899C52B}"/>
              </a:ext>
            </a:extLst>
          </p:cNvPr>
          <p:cNvSpPr/>
          <p:nvPr/>
        </p:nvSpPr>
        <p:spPr>
          <a:xfrm>
            <a:off x="5991082" y="1793993"/>
            <a:ext cx="2424992" cy="600083"/>
          </a:xfrm>
          <a:prstGeom prst="roundRect">
            <a:avLst/>
          </a:prstGeom>
          <a:solidFill>
            <a:srgbClr val="4BACC6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PASS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Parcours Accès Santé Spécifique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FD375B5E-DCF0-81AD-9C23-F69028494550}"/>
              </a:ext>
            </a:extLst>
          </p:cNvPr>
          <p:cNvSpPr/>
          <p:nvPr/>
        </p:nvSpPr>
        <p:spPr>
          <a:xfrm>
            <a:off x="3568622" y="1793993"/>
            <a:ext cx="1589659" cy="600083"/>
          </a:xfrm>
          <a:prstGeom prst="roundRect">
            <a:avLst/>
          </a:prstGeom>
          <a:solidFill>
            <a:srgbClr val="9999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 1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1DD7482-210C-C470-B6F0-8970E2278AA3}"/>
              </a:ext>
            </a:extLst>
          </p:cNvPr>
          <p:cNvSpPr/>
          <p:nvPr/>
        </p:nvSpPr>
        <p:spPr>
          <a:xfrm>
            <a:off x="7612136" y="3155279"/>
            <a:ext cx="1090952" cy="1873454"/>
          </a:xfrm>
          <a:prstGeom prst="roundRect">
            <a:avLst/>
          </a:prstGeom>
          <a:solidFill>
            <a:srgbClr val="4BACC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0" tIns="21600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édecine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05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aïeutique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05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dontologie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05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harmacie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lang="fr-FR" sz="1400" kern="0" dirty="0">
              <a:solidFill>
                <a:prstClr val="white"/>
              </a:solidFill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iné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4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83E524-219C-E59B-87AC-3B45918A130A}"/>
              </a:ext>
            </a:extLst>
          </p:cNvPr>
          <p:cNvSpPr/>
          <p:nvPr/>
        </p:nvSpPr>
        <p:spPr>
          <a:xfrm>
            <a:off x="2510368" y="933210"/>
            <a:ext cx="6232169" cy="436851"/>
          </a:xfrm>
          <a:prstGeom prst="rect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tIns="10800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PARCOURSUP</a:t>
            </a:r>
          </a:p>
        </p:txBody>
      </p:sp>
      <p:sp>
        <p:nvSpPr>
          <p:cNvPr id="6" name="Flèche : bas 5">
            <a:extLst>
              <a:ext uri="{FF2B5EF4-FFF2-40B4-BE49-F238E27FC236}">
                <a16:creationId xmlns:a16="http://schemas.microsoft.com/office/drawing/2014/main" id="{2391E8A7-6198-1735-758C-60F9455E6380}"/>
              </a:ext>
            </a:extLst>
          </p:cNvPr>
          <p:cNvSpPr/>
          <p:nvPr/>
        </p:nvSpPr>
        <p:spPr>
          <a:xfrm>
            <a:off x="7096127" y="1359491"/>
            <a:ext cx="213728" cy="399272"/>
          </a:xfrm>
          <a:prstGeom prst="downArrow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lèche : bas 6">
            <a:extLst>
              <a:ext uri="{FF2B5EF4-FFF2-40B4-BE49-F238E27FC236}">
                <a16:creationId xmlns:a16="http://schemas.microsoft.com/office/drawing/2014/main" id="{6B201BD8-7260-B04D-C7DC-5AB3E05541AB}"/>
              </a:ext>
            </a:extLst>
          </p:cNvPr>
          <p:cNvSpPr/>
          <p:nvPr/>
        </p:nvSpPr>
        <p:spPr>
          <a:xfrm>
            <a:off x="3825416" y="1359491"/>
            <a:ext cx="212553" cy="399272"/>
          </a:xfrm>
          <a:prstGeom prst="downArrow">
            <a:avLst/>
          </a:prstGeom>
          <a:solidFill>
            <a:srgbClr val="EEECE1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lèche : bas 7">
            <a:extLst>
              <a:ext uri="{FF2B5EF4-FFF2-40B4-BE49-F238E27FC236}">
                <a16:creationId xmlns:a16="http://schemas.microsoft.com/office/drawing/2014/main" id="{5E6809F3-0B6F-30E9-8143-FC76D9E2B7C9}"/>
              </a:ext>
            </a:extLst>
          </p:cNvPr>
          <p:cNvSpPr/>
          <p:nvPr/>
        </p:nvSpPr>
        <p:spPr>
          <a:xfrm flipH="1">
            <a:off x="6291729" y="2450774"/>
            <a:ext cx="213728" cy="388373"/>
          </a:xfrm>
          <a:prstGeom prst="downArrow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lèche : bas 8">
            <a:extLst>
              <a:ext uri="{FF2B5EF4-FFF2-40B4-BE49-F238E27FC236}">
                <a16:creationId xmlns:a16="http://schemas.microsoft.com/office/drawing/2014/main" id="{D8E4FCED-2CA1-8AAF-884A-41070747A032}"/>
              </a:ext>
            </a:extLst>
          </p:cNvPr>
          <p:cNvSpPr/>
          <p:nvPr/>
        </p:nvSpPr>
        <p:spPr>
          <a:xfrm flipH="1">
            <a:off x="4208138" y="2515458"/>
            <a:ext cx="212553" cy="530797"/>
          </a:xfrm>
          <a:prstGeom prst="downArrow">
            <a:avLst/>
          </a:prstGeom>
          <a:solidFill>
            <a:srgbClr val="9999FF"/>
          </a:solidFill>
          <a:ln w="25400" cap="flat" cmpd="sng" algn="ctr">
            <a:solidFill>
              <a:srgbClr val="9999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3D31DC9-F081-A763-BADE-98AECED2CB38}"/>
              </a:ext>
            </a:extLst>
          </p:cNvPr>
          <p:cNvSpPr/>
          <p:nvPr/>
        </p:nvSpPr>
        <p:spPr>
          <a:xfrm>
            <a:off x="2713252" y="3150771"/>
            <a:ext cx="2453175" cy="951275"/>
          </a:xfrm>
          <a:prstGeom prst="roundRect">
            <a:avLst/>
          </a:prstGeom>
          <a:solidFill>
            <a:srgbClr val="9999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L.AS 2 &amp; 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(format LOS</a:t>
            </a: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3194AF9-858F-CF00-BA12-AD9B948A1590}"/>
              </a:ext>
            </a:extLst>
          </p:cNvPr>
          <p:cNvSpPr/>
          <p:nvPr/>
        </p:nvSpPr>
        <p:spPr>
          <a:xfrm>
            <a:off x="5853119" y="2899945"/>
            <a:ext cx="1090952" cy="714964"/>
          </a:xfrm>
          <a:prstGeom prst="roundRect">
            <a:avLst/>
          </a:prstGeom>
          <a:solidFill>
            <a:srgbClr val="C0504D">
              <a:lumMod val="60000"/>
              <a:lumOff val="40000"/>
            </a:srgbClr>
          </a:solidFill>
          <a:ln w="25400" cap="flat" cmpd="sng" algn="ctr">
            <a:solidFill>
              <a:srgbClr val="C0504D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Sélection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 dirty="0">
                <a:solidFill>
                  <a:prstClr val="white"/>
                </a:solidFill>
                <a:latin typeface="Calibri"/>
              </a:rPr>
              <a:t>MMOP K</a:t>
            </a:r>
            <a:endParaRPr kumimoji="0" lang="fr-FR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4CC2EADC-A7CB-79E7-7240-7DF6715FA54F}"/>
              </a:ext>
            </a:extLst>
          </p:cNvPr>
          <p:cNvCxnSpPr/>
          <p:nvPr/>
        </p:nvCxnSpPr>
        <p:spPr>
          <a:xfrm>
            <a:off x="6830122" y="3257428"/>
            <a:ext cx="745736" cy="0"/>
          </a:xfrm>
          <a:prstGeom prst="straightConnector1">
            <a:avLst/>
          </a:prstGeom>
          <a:noFill/>
          <a:ln w="57150" cap="flat" cmpd="sng" algn="ctr">
            <a:solidFill>
              <a:srgbClr val="4BACC6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5A4E4E2D-D0BD-2066-9328-9F57DA23AEA7}"/>
              </a:ext>
            </a:extLst>
          </p:cNvPr>
          <p:cNvCxnSpPr>
            <a:cxnSpLocks/>
          </p:cNvCxnSpPr>
          <p:nvPr/>
        </p:nvCxnSpPr>
        <p:spPr>
          <a:xfrm flipH="1">
            <a:off x="5253584" y="3254829"/>
            <a:ext cx="745736" cy="0"/>
          </a:xfrm>
          <a:prstGeom prst="straightConnector1">
            <a:avLst/>
          </a:prstGeom>
          <a:noFill/>
          <a:ln w="57150" cap="flat" cmpd="sng" algn="ctr">
            <a:solidFill>
              <a:srgbClr val="9999FF"/>
            </a:solidFill>
            <a:prstDash val="solid"/>
            <a:tailEnd type="triangle"/>
          </a:ln>
          <a:effectLst/>
        </p:spPr>
      </p:cxnSp>
      <p:sp>
        <p:nvSpPr>
          <p:cNvPr id="22" name="Flèche : bas 21">
            <a:extLst>
              <a:ext uri="{FF2B5EF4-FFF2-40B4-BE49-F238E27FC236}">
                <a16:creationId xmlns:a16="http://schemas.microsoft.com/office/drawing/2014/main" id="{CCC80705-7346-8E5D-3AD1-781DC64F50F5}"/>
              </a:ext>
            </a:extLst>
          </p:cNvPr>
          <p:cNvSpPr/>
          <p:nvPr/>
        </p:nvSpPr>
        <p:spPr>
          <a:xfrm rot="14274475" flipH="1">
            <a:off x="5431495" y="3472571"/>
            <a:ext cx="213728" cy="658360"/>
          </a:xfrm>
          <a:prstGeom prst="downArrow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Flèche : bas 28">
            <a:extLst>
              <a:ext uri="{FF2B5EF4-FFF2-40B4-BE49-F238E27FC236}">
                <a16:creationId xmlns:a16="http://schemas.microsoft.com/office/drawing/2014/main" id="{4D02424A-3F03-4CED-D8EC-F5B916384759}"/>
              </a:ext>
            </a:extLst>
          </p:cNvPr>
          <p:cNvSpPr/>
          <p:nvPr/>
        </p:nvSpPr>
        <p:spPr>
          <a:xfrm flipH="1">
            <a:off x="3010393" y="2507025"/>
            <a:ext cx="212553" cy="530797"/>
          </a:xfrm>
          <a:prstGeom prst="downArrow">
            <a:avLst/>
          </a:prstGeom>
          <a:solidFill>
            <a:srgbClr val="9999FF"/>
          </a:solidFill>
          <a:ln w="25400" cap="flat" cmpd="sng" algn="ctr">
            <a:solidFill>
              <a:srgbClr val="9999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84EBE70-00A4-99AA-A372-B525797045F9}"/>
              </a:ext>
            </a:extLst>
          </p:cNvPr>
          <p:cNvSpPr txBox="1"/>
          <p:nvPr/>
        </p:nvSpPr>
        <p:spPr>
          <a:xfrm>
            <a:off x="1198613" y="3284899"/>
            <a:ext cx="1655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9999FF"/>
                </a:solidFill>
                <a:effectLst/>
                <a:uLnTx/>
                <a:uFillTx/>
              </a:rPr>
              <a:t>1 ou 2 nouvelle(s) chance(s) de se présenter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631BE89-544D-A738-331A-6290B37E4651}"/>
              </a:ext>
            </a:extLst>
          </p:cNvPr>
          <p:cNvSpPr txBox="1"/>
          <p:nvPr/>
        </p:nvSpPr>
        <p:spPr>
          <a:xfrm>
            <a:off x="1043100" y="4249417"/>
            <a:ext cx="5989738" cy="77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Conditions de candidature : Avoir validé </a:t>
            </a:r>
            <a:r>
              <a:rPr kumimoji="0" lang="fr-FR" sz="1400" b="1" i="0" u="sng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en première évaluation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- 60 ECTS mini pour première candidature ; 60 de plus pour seconde candidature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- </a:t>
            </a:r>
            <a:r>
              <a:rPr kumimoji="0" lang="fr-FR" sz="1200" b="1" i="0" u="sng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ET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rPr>
              <a:t> 12 ECTS UE Santé Commune (sans compensation entre 3 matières)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861AD52-5757-B6D6-74D8-A4498A346B3B}"/>
              </a:ext>
            </a:extLst>
          </p:cNvPr>
          <p:cNvSpPr txBox="1"/>
          <p:nvPr/>
        </p:nvSpPr>
        <p:spPr>
          <a:xfrm>
            <a:off x="6757146" y="2845733"/>
            <a:ext cx="2146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FF57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Candidature</a:t>
            </a:r>
            <a:r>
              <a:rPr kumimoji="0" lang="fr-FR" sz="1100" b="0" i="0" u="none" strike="noStrike" kern="0" cap="none" spc="0" normalizeH="0" noProof="0" dirty="0">
                <a:ln>
                  <a:noFill/>
                </a:ln>
                <a:solidFill>
                  <a:srgbClr val="FF576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à MMOP et/ou K</a:t>
            </a:r>
            <a:endParaRPr kumimoji="0" lang="fr-FR" sz="1100" b="0" i="0" u="none" strike="noStrike" kern="0" cap="none" spc="0" normalizeH="0" baseline="0" noProof="0" dirty="0">
              <a:ln>
                <a:noFill/>
              </a:ln>
              <a:solidFill>
                <a:srgbClr val="FF576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2EED6AB-8856-D45C-1F83-9FDBC655A978}"/>
              </a:ext>
            </a:extLst>
          </p:cNvPr>
          <p:cNvGrpSpPr/>
          <p:nvPr/>
        </p:nvGrpSpPr>
        <p:grpSpPr>
          <a:xfrm>
            <a:off x="2717788" y="1243132"/>
            <a:ext cx="3673776" cy="1150944"/>
            <a:chOff x="2717788" y="1243132"/>
            <a:chExt cx="3673776" cy="1150944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4AA224CC-4F7A-D0D9-1ED7-ACB972E96E4C}"/>
                </a:ext>
              </a:extLst>
            </p:cNvPr>
            <p:cNvGrpSpPr/>
            <p:nvPr/>
          </p:nvGrpSpPr>
          <p:grpSpPr>
            <a:xfrm>
              <a:off x="2992990" y="1243132"/>
              <a:ext cx="3398574" cy="552695"/>
              <a:chOff x="2992990" y="1243132"/>
              <a:chExt cx="3398574" cy="552695"/>
            </a:xfrm>
          </p:grpSpPr>
          <p:sp>
            <p:nvSpPr>
              <p:cNvPr id="24" name="Flèche : bas 23">
                <a:extLst>
                  <a:ext uri="{FF2B5EF4-FFF2-40B4-BE49-F238E27FC236}">
                    <a16:creationId xmlns:a16="http://schemas.microsoft.com/office/drawing/2014/main" id="{2669F1F4-78FA-DDFC-0BA4-A5C28788782F}"/>
                  </a:ext>
                </a:extLst>
              </p:cNvPr>
              <p:cNvSpPr/>
              <p:nvPr/>
            </p:nvSpPr>
            <p:spPr>
              <a:xfrm rot="10800000">
                <a:off x="6259599" y="1278902"/>
                <a:ext cx="131965" cy="516925"/>
              </a:xfrm>
              <a:prstGeom prst="downArrow">
                <a:avLst>
                  <a:gd name="adj1" fmla="val 50000"/>
                  <a:gd name="adj2" fmla="val 549"/>
                </a:avLst>
              </a:prstGeom>
              <a:solidFill>
                <a:srgbClr val="4BACC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Flèche : bas 24">
                <a:extLst>
                  <a:ext uri="{FF2B5EF4-FFF2-40B4-BE49-F238E27FC236}">
                    <a16:creationId xmlns:a16="http://schemas.microsoft.com/office/drawing/2014/main" id="{91C48D99-E630-3516-BF6F-5100D15F7536}"/>
                  </a:ext>
                </a:extLst>
              </p:cNvPr>
              <p:cNvSpPr/>
              <p:nvPr/>
            </p:nvSpPr>
            <p:spPr>
              <a:xfrm rot="5400000">
                <a:off x="4632368" y="-353483"/>
                <a:ext cx="131965" cy="3325196"/>
              </a:xfrm>
              <a:prstGeom prst="downArrow">
                <a:avLst>
                  <a:gd name="adj1" fmla="val 50000"/>
                  <a:gd name="adj2" fmla="val 549"/>
                </a:avLst>
              </a:prstGeom>
              <a:solidFill>
                <a:srgbClr val="4BACC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Flèche : bas 25">
                <a:extLst>
                  <a:ext uri="{FF2B5EF4-FFF2-40B4-BE49-F238E27FC236}">
                    <a16:creationId xmlns:a16="http://schemas.microsoft.com/office/drawing/2014/main" id="{D9E4A92F-3BFD-F3C1-726D-DFF89207AF1E}"/>
                  </a:ext>
                </a:extLst>
              </p:cNvPr>
              <p:cNvSpPr/>
              <p:nvPr/>
            </p:nvSpPr>
            <p:spPr>
              <a:xfrm>
                <a:off x="2992990" y="1278902"/>
                <a:ext cx="131965" cy="516925"/>
              </a:xfrm>
              <a:prstGeom prst="downArrow">
                <a:avLst>
                  <a:gd name="adj1" fmla="val 50000"/>
                  <a:gd name="adj2" fmla="val 58213"/>
                </a:avLst>
              </a:prstGeom>
              <a:solidFill>
                <a:srgbClr val="4BACC6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fr-FR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8" name="Rectangle : coins arrondis 27">
              <a:extLst>
                <a:ext uri="{FF2B5EF4-FFF2-40B4-BE49-F238E27FC236}">
                  <a16:creationId xmlns:a16="http://schemas.microsoft.com/office/drawing/2014/main" id="{AFBF37FD-79D6-798F-3371-B2E4A99DC586}"/>
                </a:ext>
              </a:extLst>
            </p:cNvPr>
            <p:cNvSpPr/>
            <p:nvPr/>
          </p:nvSpPr>
          <p:spPr>
            <a:xfrm>
              <a:off x="2717788" y="1793993"/>
              <a:ext cx="772264" cy="600083"/>
            </a:xfrm>
            <a:prstGeom prst="roundRect">
              <a:avLst/>
            </a:prstGeom>
            <a:pattFill prst="trellis">
              <a:fgClr>
                <a:srgbClr val="9999FF"/>
              </a:fgClr>
              <a:bgClr>
                <a:sysClr val="window" lastClr="FFFFFF"/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fr-F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L1*</a:t>
              </a:r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F28ECBDB-9317-7E6C-8739-422BD2AA071C}"/>
                </a:ext>
              </a:extLst>
            </p:cNvPr>
            <p:cNvSpPr/>
            <p:nvPr/>
          </p:nvSpPr>
          <p:spPr>
            <a:xfrm rot="17873633">
              <a:off x="3282044" y="1489333"/>
              <a:ext cx="477989" cy="477990"/>
            </a:xfrm>
            <a:prstGeom prst="arc">
              <a:avLst>
                <a:gd name="adj1" fmla="val 13773916"/>
                <a:gd name="adj2" fmla="val 4187019"/>
              </a:avLst>
            </a:prstGeom>
            <a:noFill/>
            <a:ln w="57150" cap="flat" cmpd="sng" algn="ctr">
              <a:solidFill>
                <a:srgbClr val="9999FF"/>
              </a:solidFill>
              <a:prstDash val="solid"/>
              <a:headEnd type="triangl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" name="Flèche : bas 13">
            <a:extLst>
              <a:ext uri="{FF2B5EF4-FFF2-40B4-BE49-F238E27FC236}">
                <a16:creationId xmlns:a16="http://schemas.microsoft.com/office/drawing/2014/main" id="{1D983350-4D10-737B-5AC4-61D7A3BEC1A3}"/>
              </a:ext>
            </a:extLst>
          </p:cNvPr>
          <p:cNvSpPr/>
          <p:nvPr/>
        </p:nvSpPr>
        <p:spPr>
          <a:xfrm rot="3060553" flipH="1">
            <a:off x="5462756" y="2250266"/>
            <a:ext cx="151206" cy="1031247"/>
          </a:xfrm>
          <a:prstGeom prst="downArrow">
            <a:avLst/>
          </a:prstGeom>
          <a:solidFill>
            <a:srgbClr val="9999FF"/>
          </a:solidFill>
          <a:ln w="25400" cap="flat" cmpd="sng" algn="ctr">
            <a:solidFill>
              <a:srgbClr val="9999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Flèche : bas 26">
            <a:extLst>
              <a:ext uri="{FF2B5EF4-FFF2-40B4-BE49-F238E27FC236}">
                <a16:creationId xmlns:a16="http://schemas.microsoft.com/office/drawing/2014/main" id="{1D1EB07E-2D1C-F6FA-81B2-2A8710578B9F}"/>
              </a:ext>
            </a:extLst>
          </p:cNvPr>
          <p:cNvSpPr/>
          <p:nvPr/>
        </p:nvSpPr>
        <p:spPr>
          <a:xfrm rot="18435367" flipH="1">
            <a:off x="5402909" y="2252985"/>
            <a:ext cx="213728" cy="791449"/>
          </a:xfrm>
          <a:prstGeom prst="downArrow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999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5" grpId="0" animBg="1"/>
      <p:bldP spid="22" grpId="0" animBg="1"/>
      <p:bldP spid="29" grpId="0" animBg="1"/>
      <p:bldP spid="30" grpId="0"/>
      <p:bldP spid="31" grpId="0"/>
      <p:bldP spid="32" grpId="0"/>
      <p:bldP spid="14" grpId="0" animBg="1"/>
      <p:bldP spid="2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FFC0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1635</Words>
  <Application>Microsoft Office PowerPoint</Application>
  <PresentationFormat>Affichage à l'écran (16:9)</PresentationFormat>
  <Paragraphs>430</Paragraphs>
  <Slides>27</Slides>
  <Notes>27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UPVD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Administrateur</dc:creator>
  <cp:lastModifiedBy>MALLOL ISABELLE</cp:lastModifiedBy>
  <cp:revision>407</cp:revision>
  <cp:lastPrinted>2022-10-03T15:03:00Z</cp:lastPrinted>
  <dcterms:created xsi:type="dcterms:W3CDTF">2018-08-29T14:11:35Z</dcterms:created>
  <dcterms:modified xsi:type="dcterms:W3CDTF">2025-05-06T12:59:09Z</dcterms:modified>
</cp:coreProperties>
</file>